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59" r:id="rId3"/>
    <p:sldId id="286" r:id="rId4"/>
    <p:sldId id="261" r:id="rId5"/>
    <p:sldId id="257" r:id="rId6"/>
    <p:sldId id="273" r:id="rId7"/>
    <p:sldId id="297" r:id="rId8"/>
    <p:sldId id="287" r:id="rId9"/>
    <p:sldId id="269" r:id="rId10"/>
    <p:sldId id="266" r:id="rId11"/>
    <p:sldId id="294" r:id="rId12"/>
    <p:sldId id="295" r:id="rId13"/>
    <p:sldId id="274" r:id="rId14"/>
    <p:sldId id="288" r:id="rId15"/>
    <p:sldId id="258" r:id="rId16"/>
    <p:sldId id="289" r:id="rId17"/>
    <p:sldId id="291" r:id="rId18"/>
    <p:sldId id="290" r:id="rId19"/>
    <p:sldId id="292" r:id="rId20"/>
    <p:sldId id="270" r:id="rId21"/>
    <p:sldId id="264" r:id="rId22"/>
    <p:sldId id="293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  <p:embeddedFont>
      <p:font typeface="Nunito Sa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8082F9-B819-4FC8-B93E-36FD24D3A05A}">
  <a:tblStyle styleId="{9A8082F9-B819-4FC8-B93E-36FD24D3A0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51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005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513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440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42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601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174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d0b7f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d0b7f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c8d0b7f6e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c8d0b7f6e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51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681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67031"/>
              </a:buClr>
              <a:buSzPct val="1000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1000"/>
              </a:spcAft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771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_AND_BODY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left">
  <p:cSld name="TITLE_AND_BODY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598311" y="614724"/>
            <a:ext cx="3484161" cy="406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myHealth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br>
              <a:rPr lang="it-IT" dirty="0"/>
            </a:br>
            <a:r>
              <a:rPr lang="it-IT" dirty="0"/>
              <a:t>ADVANCED SOFTWARE ENGINEERING PROJECT 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0D4BAED-ED57-4C11-A7A0-79985DE8F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761" y="1352390"/>
            <a:ext cx="791458" cy="79145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369;p34">
            <a:extLst>
              <a:ext uri="{FF2B5EF4-FFF2-40B4-BE49-F238E27FC236}">
                <a16:creationId xmlns:a16="http://schemas.microsoft.com/office/drawing/2014/main" id="{C0D82B4B-77D8-4BA0-A93D-3126EA6BDC9B}"/>
              </a:ext>
            </a:extLst>
          </p:cNvPr>
          <p:cNvSpPr/>
          <p:nvPr/>
        </p:nvSpPr>
        <p:spPr>
          <a:xfrm>
            <a:off x="3440871" y="326599"/>
            <a:ext cx="472800" cy="472800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70;p34">
            <a:extLst>
              <a:ext uri="{FF2B5EF4-FFF2-40B4-BE49-F238E27FC236}">
                <a16:creationId xmlns:a16="http://schemas.microsoft.com/office/drawing/2014/main" id="{45FF2030-B525-4A2A-82EF-5A21E79AF00B}"/>
              </a:ext>
            </a:extLst>
          </p:cNvPr>
          <p:cNvSpPr/>
          <p:nvPr/>
        </p:nvSpPr>
        <p:spPr>
          <a:xfrm>
            <a:off x="6578043" y="2562818"/>
            <a:ext cx="472800" cy="472800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71;p34">
            <a:extLst>
              <a:ext uri="{FF2B5EF4-FFF2-40B4-BE49-F238E27FC236}">
                <a16:creationId xmlns:a16="http://schemas.microsoft.com/office/drawing/2014/main" id="{9F3C825C-4038-4953-AB87-38E38343DEA6}"/>
              </a:ext>
            </a:extLst>
          </p:cNvPr>
          <p:cNvSpPr/>
          <p:nvPr/>
        </p:nvSpPr>
        <p:spPr>
          <a:xfrm>
            <a:off x="6497620" y="373506"/>
            <a:ext cx="472800" cy="472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74;p34">
            <a:extLst>
              <a:ext uri="{FF2B5EF4-FFF2-40B4-BE49-F238E27FC236}">
                <a16:creationId xmlns:a16="http://schemas.microsoft.com/office/drawing/2014/main" id="{B1897015-BA49-49D1-917A-45DD0AA4563E}"/>
              </a:ext>
            </a:extLst>
          </p:cNvPr>
          <p:cNvSpPr/>
          <p:nvPr/>
        </p:nvSpPr>
        <p:spPr>
          <a:xfrm>
            <a:off x="3452269" y="2579760"/>
            <a:ext cx="472800" cy="4728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Exploring</a:t>
            </a:r>
            <a:r>
              <a:rPr lang="it-IT" dirty="0"/>
              <a:t> </a:t>
            </a:r>
            <a:r>
              <a:rPr lang="it-IT" dirty="0" err="1"/>
              <a:t>funtionalities</a:t>
            </a:r>
            <a:endParaRPr dirty="0"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1"/>
          </p:nvPr>
        </p:nvSpPr>
        <p:spPr>
          <a:xfrm>
            <a:off x="3144932" y="769074"/>
            <a:ext cx="2574221" cy="114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500" b="1" dirty="0"/>
              <a:t>Easy to use</a:t>
            </a:r>
            <a:endParaRPr sz="1500" b="1"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500" dirty="0" err="1"/>
              <a:t>Material</a:t>
            </a:r>
            <a:r>
              <a:rPr lang="it-IT" sz="1500" dirty="0"/>
              <a:t> design </a:t>
            </a:r>
            <a:r>
              <a:rPr lang="it-IT" sz="1500" dirty="0" err="1"/>
              <a:t>graphical</a:t>
            </a:r>
            <a:r>
              <a:rPr lang="it-IT" sz="1500" dirty="0"/>
              <a:t> </a:t>
            </a:r>
            <a:r>
              <a:rPr lang="it-IT" sz="1500" dirty="0" err="1"/>
              <a:t>interface</a:t>
            </a:r>
            <a:r>
              <a:rPr lang="it-IT" sz="1500" dirty="0"/>
              <a:t>, </a:t>
            </a:r>
            <a:r>
              <a:rPr lang="it-IT" sz="1500" dirty="0" err="1"/>
              <a:t>hidden</a:t>
            </a:r>
            <a:r>
              <a:rPr lang="it-IT" sz="1500" dirty="0"/>
              <a:t> </a:t>
            </a:r>
            <a:r>
              <a:rPr lang="it-IT" sz="1500" dirty="0" err="1"/>
              <a:t>interactions</a:t>
            </a:r>
            <a:r>
              <a:rPr lang="it-IT" sz="1500" dirty="0"/>
              <a:t> with server and database.</a:t>
            </a:r>
            <a:endParaRPr sz="15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2"/>
          </p:nvPr>
        </p:nvSpPr>
        <p:spPr>
          <a:xfrm>
            <a:off x="6218726" y="822651"/>
            <a:ext cx="2484054" cy="1293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500" b="1" dirty="0"/>
              <a:t>Health care</a:t>
            </a:r>
            <a:endParaRPr sz="1500" b="1"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500" dirty="0"/>
              <a:t>Users can </a:t>
            </a:r>
            <a:r>
              <a:rPr lang="it-IT" sz="1500" dirty="0" err="1"/>
              <a:t>improve</a:t>
            </a:r>
            <a:r>
              <a:rPr lang="it-IT" sz="1500" dirty="0"/>
              <a:t> </a:t>
            </a:r>
            <a:r>
              <a:rPr lang="it-IT" sz="1500" dirty="0" err="1"/>
              <a:t>their</a:t>
            </a:r>
            <a:r>
              <a:rPr lang="it-IT" sz="1500" dirty="0"/>
              <a:t> lifestyle </a:t>
            </a:r>
            <a:r>
              <a:rPr lang="it-IT" sz="1500" dirty="0" err="1"/>
              <a:t>without</a:t>
            </a:r>
            <a:r>
              <a:rPr lang="it-IT" sz="1500" dirty="0"/>
              <a:t> fixing </a:t>
            </a:r>
            <a:r>
              <a:rPr lang="it-IT" sz="1500" dirty="0" err="1"/>
              <a:t>any</a:t>
            </a:r>
            <a:r>
              <a:rPr lang="it-IT" sz="1500" dirty="0"/>
              <a:t> goal.</a:t>
            </a:r>
            <a:endParaRPr sz="1500" dirty="0"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3"/>
          </p:nvPr>
        </p:nvSpPr>
        <p:spPr>
          <a:xfrm>
            <a:off x="6329870" y="2988309"/>
            <a:ext cx="2116805" cy="1056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500" b="1" dirty="0"/>
              <a:t>Open Standard</a:t>
            </a:r>
            <a:endParaRPr sz="1500" b="1"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500" dirty="0" err="1"/>
              <a:t>Interfaces</a:t>
            </a:r>
            <a:r>
              <a:rPr lang="it-IT" sz="1500" dirty="0"/>
              <a:t> to </a:t>
            </a:r>
            <a:r>
              <a:rPr lang="it-IT" sz="1500" dirty="0" err="1"/>
              <a:t>let</a:t>
            </a:r>
            <a:r>
              <a:rPr lang="it-IT" sz="1500" dirty="0"/>
              <a:t> external apps </a:t>
            </a:r>
            <a:r>
              <a:rPr lang="it-IT" sz="1500" dirty="0" err="1"/>
              <a:t>send</a:t>
            </a:r>
            <a:r>
              <a:rPr lang="it-IT" sz="1500" dirty="0"/>
              <a:t> health data.</a:t>
            </a:r>
            <a:endParaRPr sz="15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" name="Google Shape;212;p25">
            <a:extLst>
              <a:ext uri="{FF2B5EF4-FFF2-40B4-BE49-F238E27FC236}">
                <a16:creationId xmlns:a16="http://schemas.microsoft.com/office/drawing/2014/main" id="{1C894265-49ED-4614-A913-7411115973A5}"/>
              </a:ext>
            </a:extLst>
          </p:cNvPr>
          <p:cNvSpPr txBox="1">
            <a:spLocks/>
          </p:cNvSpPr>
          <p:nvPr/>
        </p:nvSpPr>
        <p:spPr>
          <a:xfrm>
            <a:off x="3168155" y="3035618"/>
            <a:ext cx="2628348" cy="11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▪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buFont typeface="Nunito Sans"/>
              <a:buNone/>
            </a:pPr>
            <a:r>
              <a:rPr lang="en-US" sz="1500" b="1" dirty="0"/>
              <a:t>Self Adaptive</a:t>
            </a:r>
          </a:p>
          <a:p>
            <a:pPr marL="0" indent="0" algn="just">
              <a:buFont typeface="Nunito Sans"/>
              <a:buNone/>
            </a:pPr>
            <a:r>
              <a:rPr lang="en-US" sz="1500" dirty="0"/>
              <a:t>User model adapts to user day by day, giving useful suggestions and tips.</a:t>
            </a:r>
          </a:p>
          <a:p>
            <a:pPr marL="0" indent="0">
              <a:buFont typeface="Nunito Sans"/>
              <a:buNone/>
            </a:pPr>
            <a:endParaRPr lang="en-US" dirty="0"/>
          </a:p>
        </p:txBody>
      </p:sp>
      <p:grpSp>
        <p:nvGrpSpPr>
          <p:cNvPr id="29" name="Google Shape;615;p43">
            <a:extLst>
              <a:ext uri="{FF2B5EF4-FFF2-40B4-BE49-F238E27FC236}">
                <a16:creationId xmlns:a16="http://schemas.microsoft.com/office/drawing/2014/main" id="{08AC7715-DC12-4CA9-9C10-17737E829D8D}"/>
              </a:ext>
            </a:extLst>
          </p:cNvPr>
          <p:cNvGrpSpPr/>
          <p:nvPr/>
        </p:nvGrpSpPr>
        <p:grpSpPr>
          <a:xfrm>
            <a:off x="3340404" y="469933"/>
            <a:ext cx="393060" cy="393060"/>
            <a:chOff x="1278900" y="2333250"/>
            <a:chExt cx="381175" cy="3811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0" name="Google Shape;616;p43">
              <a:extLst>
                <a:ext uri="{FF2B5EF4-FFF2-40B4-BE49-F238E27FC236}">
                  <a16:creationId xmlns:a16="http://schemas.microsoft.com/office/drawing/2014/main" id="{3E733C41-761A-4691-8438-B5512DE9FF7E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17;p43">
              <a:extLst>
                <a:ext uri="{FF2B5EF4-FFF2-40B4-BE49-F238E27FC236}">
                  <a16:creationId xmlns:a16="http://schemas.microsoft.com/office/drawing/2014/main" id="{4A63C1C4-AD9E-422A-8CB3-E4B6DAA39F60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18;p43">
              <a:extLst>
                <a:ext uri="{FF2B5EF4-FFF2-40B4-BE49-F238E27FC236}">
                  <a16:creationId xmlns:a16="http://schemas.microsoft.com/office/drawing/2014/main" id="{B92C6681-B659-4874-B6DC-DB0CC0EF553F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19;p43">
              <a:extLst>
                <a:ext uri="{FF2B5EF4-FFF2-40B4-BE49-F238E27FC236}">
                  <a16:creationId xmlns:a16="http://schemas.microsoft.com/office/drawing/2014/main" id="{BB1931BD-2411-4BC4-B03C-615C9F605DA6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40;p43">
            <a:extLst>
              <a:ext uri="{FF2B5EF4-FFF2-40B4-BE49-F238E27FC236}">
                <a16:creationId xmlns:a16="http://schemas.microsoft.com/office/drawing/2014/main" id="{5AD70276-7998-4774-8A37-0A0515FABA67}"/>
              </a:ext>
            </a:extLst>
          </p:cNvPr>
          <p:cNvGrpSpPr/>
          <p:nvPr/>
        </p:nvGrpSpPr>
        <p:grpSpPr>
          <a:xfrm>
            <a:off x="6385765" y="560716"/>
            <a:ext cx="393061" cy="369809"/>
            <a:chOff x="5972700" y="2330200"/>
            <a:chExt cx="411625" cy="3872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5" name="Google Shape;641;p43">
              <a:extLst>
                <a:ext uri="{FF2B5EF4-FFF2-40B4-BE49-F238E27FC236}">
                  <a16:creationId xmlns:a16="http://schemas.microsoft.com/office/drawing/2014/main" id="{3E9255EF-D886-4A37-99D4-3FE755597041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2;p43">
              <a:extLst>
                <a:ext uri="{FF2B5EF4-FFF2-40B4-BE49-F238E27FC236}">
                  <a16:creationId xmlns:a16="http://schemas.microsoft.com/office/drawing/2014/main" id="{12742717-CDD8-4780-AAF3-E242824248E8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294;p28">
            <a:extLst>
              <a:ext uri="{FF2B5EF4-FFF2-40B4-BE49-F238E27FC236}">
                <a16:creationId xmlns:a16="http://schemas.microsoft.com/office/drawing/2014/main" id="{0A771ACD-38A9-4000-B074-212611EA5F84}"/>
              </a:ext>
            </a:extLst>
          </p:cNvPr>
          <p:cNvGrpSpPr/>
          <p:nvPr/>
        </p:nvGrpSpPr>
        <p:grpSpPr>
          <a:xfrm>
            <a:off x="3371793" y="2776868"/>
            <a:ext cx="246097" cy="390170"/>
            <a:chOff x="6718575" y="2318625"/>
            <a:chExt cx="256950" cy="4073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8" name="Google Shape;295;p28">
              <a:extLst>
                <a:ext uri="{FF2B5EF4-FFF2-40B4-BE49-F238E27FC236}">
                  <a16:creationId xmlns:a16="http://schemas.microsoft.com/office/drawing/2014/main" id="{F909A4BB-577B-4D4C-8EA9-1F29FD0EEA53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6;p28">
              <a:extLst>
                <a:ext uri="{FF2B5EF4-FFF2-40B4-BE49-F238E27FC236}">
                  <a16:creationId xmlns:a16="http://schemas.microsoft.com/office/drawing/2014/main" id="{51973C9C-A2C3-4A09-8834-12EF2857F889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7;p28">
              <a:extLst>
                <a:ext uri="{FF2B5EF4-FFF2-40B4-BE49-F238E27FC236}">
                  <a16:creationId xmlns:a16="http://schemas.microsoft.com/office/drawing/2014/main" id="{2468780D-B162-4879-A76B-80F2C48035AE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8;p28">
              <a:extLst>
                <a:ext uri="{FF2B5EF4-FFF2-40B4-BE49-F238E27FC236}">
                  <a16:creationId xmlns:a16="http://schemas.microsoft.com/office/drawing/2014/main" id="{C1D5BF46-962F-4407-94B2-EFD5A4C6B6F3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9;p28">
              <a:extLst>
                <a:ext uri="{FF2B5EF4-FFF2-40B4-BE49-F238E27FC236}">
                  <a16:creationId xmlns:a16="http://schemas.microsoft.com/office/drawing/2014/main" id="{7D80A8C4-240B-4FE3-8D77-ABBFC16FBA3D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0;p28">
              <a:extLst>
                <a:ext uri="{FF2B5EF4-FFF2-40B4-BE49-F238E27FC236}">
                  <a16:creationId xmlns:a16="http://schemas.microsoft.com/office/drawing/2014/main" id="{FB9D0A9D-7BB9-42D4-B267-D3D82B30EBFE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1;p28">
              <a:extLst>
                <a:ext uri="{FF2B5EF4-FFF2-40B4-BE49-F238E27FC236}">
                  <a16:creationId xmlns:a16="http://schemas.microsoft.com/office/drawing/2014/main" id="{24C10BFF-BAB0-4D62-9373-DFC73F12A13C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2;p28">
              <a:extLst>
                <a:ext uri="{FF2B5EF4-FFF2-40B4-BE49-F238E27FC236}">
                  <a16:creationId xmlns:a16="http://schemas.microsoft.com/office/drawing/2014/main" id="{F9EE6DF8-8A86-4A10-8A1A-24FCDC636E26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713;p43">
            <a:extLst>
              <a:ext uri="{FF2B5EF4-FFF2-40B4-BE49-F238E27FC236}">
                <a16:creationId xmlns:a16="http://schemas.microsoft.com/office/drawing/2014/main" id="{E705EC6C-9C6E-4304-B53E-9E917062A3A2}"/>
              </a:ext>
            </a:extLst>
          </p:cNvPr>
          <p:cNvGrpSpPr/>
          <p:nvPr/>
        </p:nvGrpSpPr>
        <p:grpSpPr>
          <a:xfrm>
            <a:off x="6501264" y="2741315"/>
            <a:ext cx="393060" cy="393060"/>
            <a:chOff x="5941025" y="3634400"/>
            <a:chExt cx="467650" cy="4676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7" name="Google Shape;714;p43">
              <a:extLst>
                <a:ext uri="{FF2B5EF4-FFF2-40B4-BE49-F238E27FC236}">
                  <a16:creationId xmlns:a16="http://schemas.microsoft.com/office/drawing/2014/main" id="{0FE14017-61FB-492E-80FD-E5469AD2EF4D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15;p43">
              <a:extLst>
                <a:ext uri="{FF2B5EF4-FFF2-40B4-BE49-F238E27FC236}">
                  <a16:creationId xmlns:a16="http://schemas.microsoft.com/office/drawing/2014/main" id="{F51CDE26-B60B-4473-B4AE-6BBAC5A9FB3A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16;p43">
              <a:extLst>
                <a:ext uri="{FF2B5EF4-FFF2-40B4-BE49-F238E27FC236}">
                  <a16:creationId xmlns:a16="http://schemas.microsoft.com/office/drawing/2014/main" id="{502099AC-86DD-491A-8A77-700CDA4CA3BB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17;p43">
              <a:extLst>
                <a:ext uri="{FF2B5EF4-FFF2-40B4-BE49-F238E27FC236}">
                  <a16:creationId xmlns:a16="http://schemas.microsoft.com/office/drawing/2014/main" id="{240AF4B9-CEDE-4688-B262-B2AB322F57CD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8;p43">
              <a:extLst>
                <a:ext uri="{FF2B5EF4-FFF2-40B4-BE49-F238E27FC236}">
                  <a16:creationId xmlns:a16="http://schemas.microsoft.com/office/drawing/2014/main" id="{5EEA5136-AEDA-4872-A261-1E3AEFAB95C3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9;p43">
              <a:extLst>
                <a:ext uri="{FF2B5EF4-FFF2-40B4-BE49-F238E27FC236}">
                  <a16:creationId xmlns:a16="http://schemas.microsoft.com/office/drawing/2014/main" id="{FA6248A9-2123-4EC0-99D1-4F8148F9195F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grp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723;p43">
            <a:extLst>
              <a:ext uri="{FF2B5EF4-FFF2-40B4-BE49-F238E27FC236}">
                <a16:creationId xmlns:a16="http://schemas.microsoft.com/office/drawing/2014/main" id="{AC34CA04-81BD-4622-B895-5FD55C7D6F7C}"/>
              </a:ext>
            </a:extLst>
          </p:cNvPr>
          <p:cNvGrpSpPr/>
          <p:nvPr/>
        </p:nvGrpSpPr>
        <p:grpSpPr>
          <a:xfrm>
            <a:off x="501330" y="3860623"/>
            <a:ext cx="546684" cy="546653"/>
            <a:chOff x="576250" y="4319400"/>
            <a:chExt cx="442075" cy="442050"/>
          </a:xfrm>
        </p:grpSpPr>
        <p:sp>
          <p:nvSpPr>
            <p:cNvPr id="54" name="Google Shape;724;p43">
              <a:extLst>
                <a:ext uri="{FF2B5EF4-FFF2-40B4-BE49-F238E27FC236}">
                  <a16:creationId xmlns:a16="http://schemas.microsoft.com/office/drawing/2014/main" id="{39BF04A5-B62D-4EA2-9B26-503680F81B47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25;p43">
              <a:extLst>
                <a:ext uri="{FF2B5EF4-FFF2-40B4-BE49-F238E27FC236}">
                  <a16:creationId xmlns:a16="http://schemas.microsoft.com/office/drawing/2014/main" id="{636C581D-063A-4FC1-B56F-5D69D570D5BE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26;p43">
              <a:extLst>
                <a:ext uri="{FF2B5EF4-FFF2-40B4-BE49-F238E27FC236}">
                  <a16:creationId xmlns:a16="http://schemas.microsoft.com/office/drawing/2014/main" id="{86175724-49E3-4C53-90BA-908C64114B46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27;p43">
              <a:extLst>
                <a:ext uri="{FF2B5EF4-FFF2-40B4-BE49-F238E27FC236}">
                  <a16:creationId xmlns:a16="http://schemas.microsoft.com/office/drawing/2014/main" id="{F27832A0-87F8-4B18-B6CC-3B407B573FD8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/>
          <p:nvPr/>
        </p:nvSpPr>
        <p:spPr>
          <a:xfrm>
            <a:off x="2991185" y="907653"/>
            <a:ext cx="1580815" cy="317204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38" name="Google Shape;438;p3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 GUI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78F1F9-56A7-46CB-B3C9-0D3858CE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406" y="1170849"/>
            <a:ext cx="1434372" cy="2549997"/>
          </a:xfrm>
          <a:prstGeom prst="rect">
            <a:avLst/>
          </a:prstGeom>
        </p:spPr>
      </p:pic>
      <p:sp>
        <p:nvSpPr>
          <p:cNvPr id="15" name="Google Shape;435;p36">
            <a:extLst>
              <a:ext uri="{FF2B5EF4-FFF2-40B4-BE49-F238E27FC236}">
                <a16:creationId xmlns:a16="http://schemas.microsoft.com/office/drawing/2014/main" id="{CE407B99-0333-431F-9904-2CCFED692FA2}"/>
              </a:ext>
            </a:extLst>
          </p:cNvPr>
          <p:cNvSpPr/>
          <p:nvPr/>
        </p:nvSpPr>
        <p:spPr>
          <a:xfrm>
            <a:off x="5116318" y="907653"/>
            <a:ext cx="1580815" cy="317204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5;p36">
            <a:extLst>
              <a:ext uri="{FF2B5EF4-FFF2-40B4-BE49-F238E27FC236}">
                <a16:creationId xmlns:a16="http://schemas.microsoft.com/office/drawing/2014/main" id="{3DF89678-AE14-41C2-B4FE-25B5F4EF9FBA}"/>
              </a:ext>
            </a:extLst>
          </p:cNvPr>
          <p:cNvSpPr/>
          <p:nvPr/>
        </p:nvSpPr>
        <p:spPr>
          <a:xfrm>
            <a:off x="7165251" y="907653"/>
            <a:ext cx="1580815" cy="317204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248DDCC-4799-43A8-95F4-46B77625D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451" y="1170849"/>
            <a:ext cx="1433700" cy="2548800"/>
          </a:xfrm>
          <a:prstGeom prst="rect">
            <a:avLst/>
          </a:prstGeom>
        </p:spPr>
      </p:pic>
      <p:grpSp>
        <p:nvGrpSpPr>
          <p:cNvPr id="11" name="Google Shape;518;p43">
            <a:extLst>
              <a:ext uri="{FF2B5EF4-FFF2-40B4-BE49-F238E27FC236}">
                <a16:creationId xmlns:a16="http://schemas.microsoft.com/office/drawing/2014/main" id="{CC9C40FF-02C0-4653-92FE-6BE46F6ABF54}"/>
              </a:ext>
            </a:extLst>
          </p:cNvPr>
          <p:cNvGrpSpPr/>
          <p:nvPr/>
        </p:nvGrpSpPr>
        <p:grpSpPr>
          <a:xfrm>
            <a:off x="397933" y="3980329"/>
            <a:ext cx="469209" cy="412578"/>
            <a:chOff x="1929775" y="320925"/>
            <a:chExt cx="423800" cy="372650"/>
          </a:xfrm>
        </p:grpSpPr>
        <p:sp>
          <p:nvSpPr>
            <p:cNvPr id="12" name="Google Shape;519;p43">
              <a:extLst>
                <a:ext uri="{FF2B5EF4-FFF2-40B4-BE49-F238E27FC236}">
                  <a16:creationId xmlns:a16="http://schemas.microsoft.com/office/drawing/2014/main" id="{361EE472-6FD8-4842-9FAE-8F3933A30EFE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0;p43">
              <a:extLst>
                <a:ext uri="{FF2B5EF4-FFF2-40B4-BE49-F238E27FC236}">
                  <a16:creationId xmlns:a16="http://schemas.microsoft.com/office/drawing/2014/main" id="{8B68CB9F-9EBC-4912-A5C3-F2B2584F1541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1;p43">
              <a:extLst>
                <a:ext uri="{FF2B5EF4-FFF2-40B4-BE49-F238E27FC236}">
                  <a16:creationId xmlns:a16="http://schemas.microsoft.com/office/drawing/2014/main" id="{034E82AE-6445-4292-8B33-C3954ECC56AF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2;p43">
              <a:extLst>
                <a:ext uri="{FF2B5EF4-FFF2-40B4-BE49-F238E27FC236}">
                  <a16:creationId xmlns:a16="http://schemas.microsoft.com/office/drawing/2014/main" id="{CEBB962E-4AB1-42A2-87C6-4984C48D813E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3;p43">
              <a:extLst>
                <a:ext uri="{FF2B5EF4-FFF2-40B4-BE49-F238E27FC236}">
                  <a16:creationId xmlns:a16="http://schemas.microsoft.com/office/drawing/2014/main" id="{8C793B16-704B-4458-8B6B-41B42E51BC4E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21B7B28-7EA3-42DE-911D-7508461E8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875" y="1170849"/>
            <a:ext cx="1433700" cy="25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50135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/>
          <p:nvPr/>
        </p:nvSpPr>
        <p:spPr>
          <a:xfrm>
            <a:off x="4015944" y="985729"/>
            <a:ext cx="1580815" cy="317204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38" name="Google Shape;438;p3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 GUI</a:t>
            </a:r>
            <a:endParaRPr dirty="0"/>
          </a:p>
        </p:txBody>
      </p:sp>
      <p:sp>
        <p:nvSpPr>
          <p:cNvPr id="15" name="Google Shape;435;p36">
            <a:extLst>
              <a:ext uri="{FF2B5EF4-FFF2-40B4-BE49-F238E27FC236}">
                <a16:creationId xmlns:a16="http://schemas.microsoft.com/office/drawing/2014/main" id="{CE407B99-0333-431F-9904-2CCFED692FA2}"/>
              </a:ext>
            </a:extLst>
          </p:cNvPr>
          <p:cNvSpPr/>
          <p:nvPr/>
        </p:nvSpPr>
        <p:spPr>
          <a:xfrm>
            <a:off x="6141077" y="985729"/>
            <a:ext cx="1580815" cy="317204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B5ECF6C-28E5-4F26-AB64-EB51EBCF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501" y="1251259"/>
            <a:ext cx="1433700" cy="2548800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3E2607D-C948-41FE-821D-55CA2D330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634" y="1251259"/>
            <a:ext cx="1433700" cy="2548800"/>
          </a:xfrm>
          <a:prstGeom prst="rect">
            <a:avLst/>
          </a:prstGeom>
        </p:spPr>
      </p:pic>
      <p:grpSp>
        <p:nvGrpSpPr>
          <p:cNvPr id="9" name="Google Shape;567;p43">
            <a:extLst>
              <a:ext uri="{FF2B5EF4-FFF2-40B4-BE49-F238E27FC236}">
                <a16:creationId xmlns:a16="http://schemas.microsoft.com/office/drawing/2014/main" id="{6B1F31B2-E3EB-4E07-8D40-ED69A0932F19}"/>
              </a:ext>
            </a:extLst>
          </p:cNvPr>
          <p:cNvGrpSpPr/>
          <p:nvPr/>
        </p:nvGrpSpPr>
        <p:grpSpPr>
          <a:xfrm>
            <a:off x="455198" y="3974552"/>
            <a:ext cx="366458" cy="366437"/>
            <a:chOff x="1923675" y="1633650"/>
            <a:chExt cx="436000" cy="435975"/>
          </a:xfrm>
        </p:grpSpPr>
        <p:sp>
          <p:nvSpPr>
            <p:cNvPr id="10" name="Google Shape;568;p43">
              <a:extLst>
                <a:ext uri="{FF2B5EF4-FFF2-40B4-BE49-F238E27FC236}">
                  <a16:creationId xmlns:a16="http://schemas.microsoft.com/office/drawing/2014/main" id="{D78E1F58-4E28-4EFF-BFA8-C6B19B97911E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9;p43">
              <a:extLst>
                <a:ext uri="{FF2B5EF4-FFF2-40B4-BE49-F238E27FC236}">
                  <a16:creationId xmlns:a16="http://schemas.microsoft.com/office/drawing/2014/main" id="{78F06F1B-6A3A-432D-A219-0C8F2DC8FE0C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0;p43">
              <a:extLst>
                <a:ext uri="{FF2B5EF4-FFF2-40B4-BE49-F238E27FC236}">
                  <a16:creationId xmlns:a16="http://schemas.microsoft.com/office/drawing/2014/main" id="{019610D0-14F5-4866-9E9A-25239994E030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1;p43">
              <a:extLst>
                <a:ext uri="{FF2B5EF4-FFF2-40B4-BE49-F238E27FC236}">
                  <a16:creationId xmlns:a16="http://schemas.microsoft.com/office/drawing/2014/main" id="{2F2AA4A6-FF94-4132-92D2-A2F270B74EA5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2;p43">
              <a:extLst>
                <a:ext uri="{FF2B5EF4-FFF2-40B4-BE49-F238E27FC236}">
                  <a16:creationId xmlns:a16="http://schemas.microsoft.com/office/drawing/2014/main" id="{61FB1082-F9F1-40DC-B7E9-3E917D5DC9F8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43">
              <a:extLst>
                <a:ext uri="{FF2B5EF4-FFF2-40B4-BE49-F238E27FC236}">
                  <a16:creationId xmlns:a16="http://schemas.microsoft.com/office/drawing/2014/main" id="{FAE0BDE5-5A28-4FAD-8908-38B5A76B3E5E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4961723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86A721-D3F7-475A-84CB-9FD1349C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17" y="1200643"/>
            <a:ext cx="6244010" cy="2730714"/>
          </a:xfrm>
          <a:prstGeom prst="rect">
            <a:avLst/>
          </a:prstGeom>
        </p:spPr>
      </p:pic>
      <p:grpSp>
        <p:nvGrpSpPr>
          <p:cNvPr id="9" name="Google Shape;862;p43">
            <a:extLst>
              <a:ext uri="{FF2B5EF4-FFF2-40B4-BE49-F238E27FC236}">
                <a16:creationId xmlns:a16="http://schemas.microsoft.com/office/drawing/2014/main" id="{159670B5-796F-4141-976A-FBF995284867}"/>
              </a:ext>
            </a:extLst>
          </p:cNvPr>
          <p:cNvGrpSpPr/>
          <p:nvPr/>
        </p:nvGrpSpPr>
        <p:grpSpPr>
          <a:xfrm>
            <a:off x="566454" y="3846483"/>
            <a:ext cx="447839" cy="710017"/>
            <a:chOff x="6718575" y="2318625"/>
            <a:chExt cx="256950" cy="407375"/>
          </a:xfrm>
        </p:grpSpPr>
        <p:sp>
          <p:nvSpPr>
            <p:cNvPr id="10" name="Google Shape;863;p43">
              <a:extLst>
                <a:ext uri="{FF2B5EF4-FFF2-40B4-BE49-F238E27FC236}">
                  <a16:creationId xmlns:a16="http://schemas.microsoft.com/office/drawing/2014/main" id="{705A886D-82FA-4EBB-B5AA-0E64FA66E621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4;p43">
              <a:extLst>
                <a:ext uri="{FF2B5EF4-FFF2-40B4-BE49-F238E27FC236}">
                  <a16:creationId xmlns:a16="http://schemas.microsoft.com/office/drawing/2014/main" id="{D11BE4F2-5AB3-41CD-AE5F-EF654D025A8B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5;p43">
              <a:extLst>
                <a:ext uri="{FF2B5EF4-FFF2-40B4-BE49-F238E27FC236}">
                  <a16:creationId xmlns:a16="http://schemas.microsoft.com/office/drawing/2014/main" id="{B1EA1114-3726-47C7-820D-A925820D32FB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6;p43">
              <a:extLst>
                <a:ext uri="{FF2B5EF4-FFF2-40B4-BE49-F238E27FC236}">
                  <a16:creationId xmlns:a16="http://schemas.microsoft.com/office/drawing/2014/main" id="{1CDD24F2-143B-495D-9E6F-542745D8B51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7;p43">
              <a:extLst>
                <a:ext uri="{FF2B5EF4-FFF2-40B4-BE49-F238E27FC236}">
                  <a16:creationId xmlns:a16="http://schemas.microsoft.com/office/drawing/2014/main" id="{B6F7BE3A-C294-4575-A92E-80EBA0D911F0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8;p43">
              <a:extLst>
                <a:ext uri="{FF2B5EF4-FFF2-40B4-BE49-F238E27FC236}">
                  <a16:creationId xmlns:a16="http://schemas.microsoft.com/office/drawing/2014/main" id="{4027F180-7977-4D7D-88D6-1710914E1ED7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9;p43">
              <a:extLst>
                <a:ext uri="{FF2B5EF4-FFF2-40B4-BE49-F238E27FC236}">
                  <a16:creationId xmlns:a16="http://schemas.microsoft.com/office/drawing/2014/main" id="{B6C6FFD0-A71F-4BF0-A66C-019B03C675C0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0;p43">
              <a:extLst>
                <a:ext uri="{FF2B5EF4-FFF2-40B4-BE49-F238E27FC236}">
                  <a16:creationId xmlns:a16="http://schemas.microsoft.com/office/drawing/2014/main" id="{2189169E-BBBA-48C5-9A2B-D5DA76E92CE0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99300" y="305050"/>
            <a:ext cx="25169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3.</a:t>
            </a:r>
            <a:br>
              <a:rPr lang="en" sz="4800" b="1" dirty="0"/>
            </a:br>
            <a:r>
              <a:rPr lang="it-IT" dirty="0"/>
              <a:t>ARCHITECURE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Focus on </a:t>
            </a:r>
            <a:r>
              <a:rPr lang="it-IT" dirty="0" err="1"/>
              <a:t>components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3" name="Google Shape;579;p43">
            <a:extLst>
              <a:ext uri="{FF2B5EF4-FFF2-40B4-BE49-F238E27FC236}">
                <a16:creationId xmlns:a16="http://schemas.microsoft.com/office/drawing/2014/main" id="{02D01E58-08DB-4F1A-BD27-2EA2A4F0E4CC}"/>
              </a:ext>
            </a:extLst>
          </p:cNvPr>
          <p:cNvSpPr/>
          <p:nvPr/>
        </p:nvSpPr>
        <p:spPr>
          <a:xfrm>
            <a:off x="890354" y="1344707"/>
            <a:ext cx="436820" cy="43682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286113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Immagine 2" descr="Immagine che contiene cielo, screenshot&#10;&#10;Descrizione generata automaticamente">
            <a:extLst>
              <a:ext uri="{FF2B5EF4-FFF2-40B4-BE49-F238E27FC236}">
                <a16:creationId xmlns:a16="http://schemas.microsoft.com/office/drawing/2014/main" id="{5FA13F63-55F0-4099-BA79-3B2EC6DE3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1" y="0"/>
            <a:ext cx="7347857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Immagine 2" descr="Immagine che contiene cielo, screenshot&#10;&#10;Descrizione generata automaticamente">
            <a:extLst>
              <a:ext uri="{FF2B5EF4-FFF2-40B4-BE49-F238E27FC236}">
                <a16:creationId xmlns:a16="http://schemas.microsoft.com/office/drawing/2014/main" id="{5FA13F63-55F0-4099-BA79-3B2EC6DE3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1" y="0"/>
            <a:ext cx="7347857" cy="5143500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B3880B0-8FFE-4296-BD66-04AD4FCCE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0"/>
            <a:ext cx="7347857" cy="51435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27357E-A0C6-4146-9CD9-8FEF77A91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478" y="4050565"/>
            <a:ext cx="860612" cy="8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6870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Immagine 2" descr="Immagine che contiene cielo, screenshot&#10;&#10;Descrizione generata automaticamente">
            <a:extLst>
              <a:ext uri="{FF2B5EF4-FFF2-40B4-BE49-F238E27FC236}">
                <a16:creationId xmlns:a16="http://schemas.microsoft.com/office/drawing/2014/main" id="{5FA13F63-55F0-4099-BA79-3B2EC6DE3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1" y="0"/>
            <a:ext cx="7347857" cy="5143500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D834FF0-1D2F-4B40-B7C6-2D59B80E6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0"/>
            <a:ext cx="7347857" cy="5143500"/>
          </a:xfrm>
          <a:prstGeom prst="rect">
            <a:avLst/>
          </a:prstGeom>
        </p:spPr>
      </p:pic>
      <p:pic>
        <p:nvPicPr>
          <p:cNvPr id="6" name="Immagine 5" descr="Immagine che contiene persona, uomo, finestra, abbigliamento&#10;&#10;Descrizione generata automaticamente">
            <a:extLst>
              <a:ext uri="{FF2B5EF4-FFF2-40B4-BE49-F238E27FC236}">
                <a16:creationId xmlns:a16="http://schemas.microsoft.com/office/drawing/2014/main" id="{561CF6F2-3E27-42A4-8CC6-60B550C9D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553" y="4050565"/>
            <a:ext cx="904462" cy="8960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C72243C-65BF-435D-802E-F40667F4F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104553" y="4030255"/>
            <a:ext cx="904462" cy="9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74618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Immagine 2" descr="Immagine che contiene cielo, screenshot&#10;&#10;Descrizione generata automaticamente">
            <a:extLst>
              <a:ext uri="{FF2B5EF4-FFF2-40B4-BE49-F238E27FC236}">
                <a16:creationId xmlns:a16="http://schemas.microsoft.com/office/drawing/2014/main" id="{5FA13F63-55F0-4099-BA79-3B2EC6DE3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1" y="0"/>
            <a:ext cx="7347857" cy="5143500"/>
          </a:xfrm>
          <a:prstGeom prst="rect">
            <a:avLst/>
          </a:prstGeom>
        </p:spPr>
      </p:pic>
      <p:pic>
        <p:nvPicPr>
          <p:cNvPr id="4" name="Immagine 3" descr="Immagine che contiene screenshot, parete&#10;&#10;Descrizione generata automaticamente">
            <a:extLst>
              <a:ext uri="{FF2B5EF4-FFF2-40B4-BE49-F238E27FC236}">
                <a16:creationId xmlns:a16="http://schemas.microsoft.com/office/drawing/2014/main" id="{53AA2CC9-BBB8-4E6B-92B9-5F924B9BB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0"/>
            <a:ext cx="7347857" cy="5143500"/>
          </a:xfrm>
          <a:prstGeom prst="rect">
            <a:avLst/>
          </a:prstGeom>
        </p:spPr>
      </p:pic>
      <p:pic>
        <p:nvPicPr>
          <p:cNvPr id="6" name="Immagine 5" descr="Immagine che contiene persona, uomo, finestra, abbigliamento&#10;&#10;Descrizione generata automaticamente">
            <a:extLst>
              <a:ext uri="{FF2B5EF4-FFF2-40B4-BE49-F238E27FC236}">
                <a16:creationId xmlns:a16="http://schemas.microsoft.com/office/drawing/2014/main" id="{91293A38-E5A2-4AA6-B4B8-FF365F0A8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553" y="4050565"/>
            <a:ext cx="904462" cy="8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61214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99300" y="305050"/>
            <a:ext cx="25169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4.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TESTS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Some test </a:t>
            </a:r>
            <a:r>
              <a:rPr lang="it-IT" dirty="0" err="1"/>
              <a:t>cases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3" name="Google Shape;579;p43">
            <a:extLst>
              <a:ext uri="{FF2B5EF4-FFF2-40B4-BE49-F238E27FC236}">
                <a16:creationId xmlns:a16="http://schemas.microsoft.com/office/drawing/2014/main" id="{02D01E58-08DB-4F1A-BD27-2EA2A4F0E4CC}"/>
              </a:ext>
            </a:extLst>
          </p:cNvPr>
          <p:cNvSpPr/>
          <p:nvPr/>
        </p:nvSpPr>
        <p:spPr>
          <a:xfrm>
            <a:off x="890354" y="1344707"/>
            <a:ext cx="436820" cy="43682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5324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A7FB77-78AE-4832-AB80-49C809A39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1" y="611183"/>
            <a:ext cx="3626862" cy="1578140"/>
          </a:xfrm>
          <a:prstGeom prst="rect">
            <a:avLst/>
          </a:prstGeom>
        </p:spPr>
      </p:pic>
      <p:sp>
        <p:nvSpPr>
          <p:cNvPr id="11" name="Shape 129">
            <a:extLst>
              <a:ext uri="{FF2B5EF4-FFF2-40B4-BE49-F238E27FC236}">
                <a16:creationId xmlns:a16="http://schemas.microsoft.com/office/drawing/2014/main" id="{3E3D1184-4607-4F24-9E94-01104FDD1B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584" y="426753"/>
            <a:ext cx="3517200" cy="973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2800" dirty="0">
                <a:solidFill>
                  <a:schemeClr val="bg1"/>
                </a:solidFill>
              </a:rPr>
              <a:t>About </a:t>
            </a:r>
            <a:r>
              <a:rPr lang="it-IT" sz="2800" dirty="0" err="1">
                <a:solidFill>
                  <a:schemeClr val="bg1"/>
                </a:solidFill>
              </a:rPr>
              <a:t>us</a:t>
            </a:r>
            <a:endParaRPr lang="en" sz="28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86D5E5-E1D6-41D4-BD2B-DC64A3F0B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33" y="1420563"/>
            <a:ext cx="860612" cy="896086"/>
          </a:xfrm>
          <a:prstGeom prst="rect">
            <a:avLst/>
          </a:prstGeom>
        </p:spPr>
      </p:pic>
      <p:pic>
        <p:nvPicPr>
          <p:cNvPr id="14" name="Immagine 13" descr="Immagine che contiene persona, uomo, finestra, abbigliamento&#10;&#10;Descrizione generata automaticamente">
            <a:extLst>
              <a:ext uri="{FF2B5EF4-FFF2-40B4-BE49-F238E27FC236}">
                <a16:creationId xmlns:a16="http://schemas.microsoft.com/office/drawing/2014/main" id="{7BAFD198-57EA-4A3C-A6F6-D5529D577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217" y="1420563"/>
            <a:ext cx="904462" cy="896086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5D7A2A7C-9746-4379-985A-39BF97F0416F}"/>
              </a:ext>
            </a:extLst>
          </p:cNvPr>
          <p:cNvSpPr/>
          <p:nvPr/>
        </p:nvSpPr>
        <p:spPr>
          <a:xfrm>
            <a:off x="313267" y="3866559"/>
            <a:ext cx="362686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PROF. ING. MARINA MONGIELLO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ING. FRANCESCO NOCERA</a:t>
            </a:r>
          </a:p>
        </p:txBody>
      </p:sp>
      <p:sp>
        <p:nvSpPr>
          <p:cNvPr id="24" name="Google Shape;105;p16">
            <a:extLst>
              <a:ext uri="{FF2B5EF4-FFF2-40B4-BE49-F238E27FC236}">
                <a16:creationId xmlns:a16="http://schemas.microsoft.com/office/drawing/2014/main" id="{58C9BE6F-5FA3-412C-BAB9-8FDED6BB6D2B}"/>
              </a:ext>
            </a:extLst>
          </p:cNvPr>
          <p:cNvSpPr txBox="1">
            <a:spLocks/>
          </p:cNvSpPr>
          <p:nvPr/>
        </p:nvSpPr>
        <p:spPr>
          <a:xfrm>
            <a:off x="4825452" y="2355897"/>
            <a:ext cx="1281934" cy="1796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unito Sans" panose="020B0604020202020204" charset="0"/>
              </a:rPr>
              <a:t>LUIGI BISCEGLIA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unito Sans" panose="020B0604020202020204" charset="0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Nunito Sans" panose="020B0604020202020204" charset="0"/>
              </a:rPr>
              <a:t>Designed and implemented server, database and app GUI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25" name="Immagine 24" descr="Immagine che contiene persona, uomo, finestra, abbigliamento&#10;&#10;Descrizione generata automaticamente">
            <a:extLst>
              <a:ext uri="{FF2B5EF4-FFF2-40B4-BE49-F238E27FC236}">
                <a16:creationId xmlns:a16="http://schemas.microsoft.com/office/drawing/2014/main" id="{7D333388-6372-43FA-BCDE-05D5DB5A8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442" y="1420563"/>
            <a:ext cx="904462" cy="896086"/>
          </a:xfrm>
          <a:prstGeom prst="rect">
            <a:avLst/>
          </a:prstGeom>
        </p:spPr>
      </p:pic>
      <p:sp>
        <p:nvSpPr>
          <p:cNvPr id="28" name="Google Shape;105;p16">
            <a:extLst>
              <a:ext uri="{FF2B5EF4-FFF2-40B4-BE49-F238E27FC236}">
                <a16:creationId xmlns:a16="http://schemas.microsoft.com/office/drawing/2014/main" id="{705BEA86-8A16-474F-BB6D-E64DE278467C}"/>
              </a:ext>
            </a:extLst>
          </p:cNvPr>
          <p:cNvSpPr txBox="1">
            <a:spLocks/>
          </p:cNvSpPr>
          <p:nvPr/>
        </p:nvSpPr>
        <p:spPr>
          <a:xfrm>
            <a:off x="6157217" y="2345493"/>
            <a:ext cx="1281934" cy="1796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unito Sans" panose="020B0604020202020204" charset="0"/>
              </a:rPr>
              <a:t>DANIELE MALITESTA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Nunito Sans" panose="020B0604020202020204" charset="0"/>
              </a:rPr>
              <a:t>Designed and implemented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Nunito Sans" panose="020B0604020202020204" charset="0"/>
              </a:rPr>
              <a:t>MQTT communications, Google Play Scraper and dummy apps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29" name="Google Shape;105;p16">
            <a:extLst>
              <a:ext uri="{FF2B5EF4-FFF2-40B4-BE49-F238E27FC236}">
                <a16:creationId xmlns:a16="http://schemas.microsoft.com/office/drawing/2014/main" id="{57693534-A29A-461C-806A-E8001F498A2E}"/>
              </a:ext>
            </a:extLst>
          </p:cNvPr>
          <p:cNvSpPr txBox="1">
            <a:spLocks/>
          </p:cNvSpPr>
          <p:nvPr/>
        </p:nvSpPr>
        <p:spPr>
          <a:xfrm>
            <a:off x="7488982" y="2345314"/>
            <a:ext cx="1281934" cy="1796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unito Sans" panose="020B0604020202020204" charset="0"/>
              </a:rPr>
              <a:t>BERARDINO PRENCIPE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Nunito Sans" panose="020B0604020202020204" charset="0"/>
              </a:rPr>
              <a:t>Designed and implemented User model for self-adaptation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4019E7-AE8F-4706-8120-218807F26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467442" y="1400253"/>
            <a:ext cx="904462" cy="93670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Some test case</a:t>
            </a:r>
            <a:endParaRPr dirty="0"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F0057468-60B0-4F50-8D92-81F876864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659108"/>
              </p:ext>
            </p:extLst>
          </p:nvPr>
        </p:nvGraphicFramePr>
        <p:xfrm>
          <a:off x="3171992" y="526241"/>
          <a:ext cx="1219200" cy="7366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542996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81082501"/>
                    </a:ext>
                  </a:extLst>
                </a:gridCol>
              </a:tblGrid>
              <a:tr h="1841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User features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709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Age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540526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Height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170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3236113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Sex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3079006"/>
                  </a:ext>
                </a:extLst>
              </a:tr>
            </a:tbl>
          </a:graphicData>
        </a:graphic>
      </p:graphicFrame>
      <p:grpSp>
        <p:nvGrpSpPr>
          <p:cNvPr id="6" name="Google Shape;592;p43">
            <a:extLst>
              <a:ext uri="{FF2B5EF4-FFF2-40B4-BE49-F238E27FC236}">
                <a16:creationId xmlns:a16="http://schemas.microsoft.com/office/drawing/2014/main" id="{34584C37-9D19-4880-8738-B9F9D9AB02C0}"/>
              </a:ext>
            </a:extLst>
          </p:cNvPr>
          <p:cNvGrpSpPr/>
          <p:nvPr/>
        </p:nvGrpSpPr>
        <p:grpSpPr>
          <a:xfrm>
            <a:off x="422108" y="3894783"/>
            <a:ext cx="631118" cy="661717"/>
            <a:chOff x="5961125" y="1623900"/>
            <a:chExt cx="427450" cy="448175"/>
          </a:xfrm>
        </p:grpSpPr>
        <p:sp>
          <p:nvSpPr>
            <p:cNvPr id="7" name="Google Shape;593;p43">
              <a:extLst>
                <a:ext uri="{FF2B5EF4-FFF2-40B4-BE49-F238E27FC236}">
                  <a16:creationId xmlns:a16="http://schemas.microsoft.com/office/drawing/2014/main" id="{230BCF17-2848-487A-8C2F-56BC6EFCC592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94;p43">
              <a:extLst>
                <a:ext uri="{FF2B5EF4-FFF2-40B4-BE49-F238E27FC236}">
                  <a16:creationId xmlns:a16="http://schemas.microsoft.com/office/drawing/2014/main" id="{EBED1B5A-19DC-4FCF-B01D-B6E0096F4AF6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95;p43">
              <a:extLst>
                <a:ext uri="{FF2B5EF4-FFF2-40B4-BE49-F238E27FC236}">
                  <a16:creationId xmlns:a16="http://schemas.microsoft.com/office/drawing/2014/main" id="{B55C904F-0595-48F4-9907-DB63BB6F18A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96;p43">
              <a:extLst>
                <a:ext uri="{FF2B5EF4-FFF2-40B4-BE49-F238E27FC236}">
                  <a16:creationId xmlns:a16="http://schemas.microsoft.com/office/drawing/2014/main" id="{BAC6FD7D-79C7-46BD-8CF0-ED5B498F489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97;p43">
              <a:extLst>
                <a:ext uri="{FF2B5EF4-FFF2-40B4-BE49-F238E27FC236}">
                  <a16:creationId xmlns:a16="http://schemas.microsoft.com/office/drawing/2014/main" id="{27E5A155-9311-495A-AB80-3564F8580EA5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8;p43">
              <a:extLst>
                <a:ext uri="{FF2B5EF4-FFF2-40B4-BE49-F238E27FC236}">
                  <a16:creationId xmlns:a16="http://schemas.microsoft.com/office/drawing/2014/main" id="{FA536C43-82BF-42A0-9D05-938D740A4FB0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9;p43">
              <a:extLst>
                <a:ext uri="{FF2B5EF4-FFF2-40B4-BE49-F238E27FC236}">
                  <a16:creationId xmlns:a16="http://schemas.microsoft.com/office/drawing/2014/main" id="{5A347AAF-515A-41C5-933D-1F1366D93298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35;p36">
            <a:extLst>
              <a:ext uri="{FF2B5EF4-FFF2-40B4-BE49-F238E27FC236}">
                <a16:creationId xmlns:a16="http://schemas.microsoft.com/office/drawing/2014/main" id="{A0853C84-0F4B-4E52-B2E5-090399B6D3D7}"/>
              </a:ext>
            </a:extLst>
          </p:cNvPr>
          <p:cNvSpPr/>
          <p:nvPr/>
        </p:nvSpPr>
        <p:spPr>
          <a:xfrm>
            <a:off x="2991185" y="1577809"/>
            <a:ext cx="1580815" cy="317204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35;p36">
            <a:extLst>
              <a:ext uri="{FF2B5EF4-FFF2-40B4-BE49-F238E27FC236}">
                <a16:creationId xmlns:a16="http://schemas.microsoft.com/office/drawing/2014/main" id="{0174E864-F9D7-42AB-8C5D-08E1FFA6CEED}"/>
              </a:ext>
            </a:extLst>
          </p:cNvPr>
          <p:cNvSpPr/>
          <p:nvPr/>
        </p:nvSpPr>
        <p:spPr>
          <a:xfrm>
            <a:off x="5116318" y="1577809"/>
            <a:ext cx="1580815" cy="317204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5;p36">
            <a:extLst>
              <a:ext uri="{FF2B5EF4-FFF2-40B4-BE49-F238E27FC236}">
                <a16:creationId xmlns:a16="http://schemas.microsoft.com/office/drawing/2014/main" id="{ABBE4BF8-C15E-4F5A-ADDF-41C027F6D376}"/>
              </a:ext>
            </a:extLst>
          </p:cNvPr>
          <p:cNvSpPr/>
          <p:nvPr/>
        </p:nvSpPr>
        <p:spPr>
          <a:xfrm>
            <a:off x="7165251" y="1577809"/>
            <a:ext cx="1580815" cy="317204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Immagine 2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F4F09B5-890C-4BF0-ADC1-DC74E1FC5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984" y="1848034"/>
            <a:ext cx="1433700" cy="2548800"/>
          </a:xfrm>
          <a:prstGeom prst="rect">
            <a:avLst/>
          </a:prstGeom>
        </p:spPr>
      </p:pic>
      <p:pic>
        <p:nvPicPr>
          <p:cNvPr id="28" name="Immagine 2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C42A7F2-77CC-4A26-AFC5-48786BE87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42" y="1848034"/>
            <a:ext cx="1433700" cy="2548800"/>
          </a:xfrm>
          <a:prstGeom prst="rect">
            <a:avLst/>
          </a:prstGeom>
        </p:spPr>
      </p:pic>
      <p:pic>
        <p:nvPicPr>
          <p:cNvPr id="30" name="Immagine 2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263B82E-5691-458A-80A0-FFCB385C3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121" y="1848034"/>
            <a:ext cx="1433700" cy="25488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ctrTitle" idx="4294967295"/>
          </p:nvPr>
        </p:nvSpPr>
        <p:spPr>
          <a:xfrm>
            <a:off x="685800" y="2802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b="1" dirty="0"/>
              <a:t>CONCLUSIONS AND FUTURE WORKS</a:t>
            </a:r>
            <a:endParaRPr sz="5400" b="1" dirty="0"/>
          </a:p>
        </p:txBody>
      </p:sp>
      <p:grpSp>
        <p:nvGrpSpPr>
          <p:cNvPr id="163" name="Google Shape;163;p23"/>
          <p:cNvGrpSpPr/>
          <p:nvPr/>
        </p:nvGrpSpPr>
        <p:grpSpPr>
          <a:xfrm>
            <a:off x="6791059" y="345962"/>
            <a:ext cx="1590883" cy="1590858"/>
            <a:chOff x="6643075" y="3664250"/>
            <a:chExt cx="407950" cy="407975"/>
          </a:xfrm>
        </p:grpSpPr>
        <p:sp>
          <p:nvSpPr>
            <p:cNvPr id="164" name="Google Shape;164;p2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23"/>
          <p:cNvGrpSpPr/>
          <p:nvPr/>
        </p:nvGrpSpPr>
        <p:grpSpPr>
          <a:xfrm rot="1508271">
            <a:off x="798753" y="1851401"/>
            <a:ext cx="654063" cy="654026"/>
            <a:chOff x="576250" y="4319400"/>
            <a:chExt cx="442075" cy="442050"/>
          </a:xfrm>
        </p:grpSpPr>
        <p:sp>
          <p:nvSpPr>
            <p:cNvPr id="167" name="Google Shape;167;p2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3"/>
          <p:cNvSpPr/>
          <p:nvPr/>
        </p:nvSpPr>
        <p:spPr>
          <a:xfrm>
            <a:off x="6410281" y="713293"/>
            <a:ext cx="248676" cy="23744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/>
          <p:nvPr/>
        </p:nvSpPr>
        <p:spPr>
          <a:xfrm rot="2697569">
            <a:off x="8048925" y="1928866"/>
            <a:ext cx="377468" cy="36042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8347545" y="1723093"/>
            <a:ext cx="151199" cy="14440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/>
          <p:nvPr/>
        </p:nvSpPr>
        <p:spPr>
          <a:xfrm rot="1280187">
            <a:off x="6238008" y="1429475"/>
            <a:ext cx="151179" cy="144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1635350" y="1665933"/>
            <a:ext cx="5956025" cy="1074500"/>
          </a:xfrm>
          <a:custGeom>
            <a:avLst/>
            <a:gdLst/>
            <a:ahLst/>
            <a:cxnLst/>
            <a:rect l="l" t="t" r="r" b="b"/>
            <a:pathLst>
              <a:path w="238241" h="42980" extrusionOk="0">
                <a:moveTo>
                  <a:pt x="0" y="14049"/>
                </a:moveTo>
                <a:cubicBezTo>
                  <a:pt x="5476" y="8573"/>
                  <a:pt x="13935" y="7254"/>
                  <a:pt x="21126" y="4377"/>
                </a:cubicBezTo>
                <a:cubicBezTo>
                  <a:pt x="34915" y="-1140"/>
                  <a:pt x="51579" y="-1336"/>
                  <a:pt x="65669" y="3359"/>
                </a:cubicBezTo>
                <a:cubicBezTo>
                  <a:pt x="71835" y="5414"/>
                  <a:pt x="79874" y="8507"/>
                  <a:pt x="81450" y="14813"/>
                </a:cubicBezTo>
                <a:cubicBezTo>
                  <a:pt x="82973" y="20904"/>
                  <a:pt x="84783" y="28176"/>
                  <a:pt x="81704" y="33648"/>
                </a:cubicBezTo>
                <a:cubicBezTo>
                  <a:pt x="77323" y="41435"/>
                  <a:pt x="64779" y="44711"/>
                  <a:pt x="56251" y="42047"/>
                </a:cubicBezTo>
                <a:cubicBezTo>
                  <a:pt x="49198" y="39844"/>
                  <a:pt x="46785" y="28700"/>
                  <a:pt x="48107" y="21430"/>
                </a:cubicBezTo>
                <a:cubicBezTo>
                  <a:pt x="48970" y="16684"/>
                  <a:pt x="53054" y="12574"/>
                  <a:pt x="57270" y="10231"/>
                </a:cubicBezTo>
                <a:cubicBezTo>
                  <a:pt x="87007" y="-6292"/>
                  <a:pt x="121672" y="33365"/>
                  <a:pt x="155264" y="38739"/>
                </a:cubicBezTo>
                <a:cubicBezTo>
                  <a:pt x="174115" y="41755"/>
                  <a:pt x="194150" y="44396"/>
                  <a:pt x="212533" y="39248"/>
                </a:cubicBezTo>
                <a:cubicBezTo>
                  <a:pt x="225473" y="35624"/>
                  <a:pt x="238241" y="21633"/>
                  <a:pt x="238241" y="819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 txBox="1">
            <a:spLocks noGrp="1"/>
          </p:cNvSpPr>
          <p:nvPr>
            <p:ph type="title"/>
          </p:nvPr>
        </p:nvSpPr>
        <p:spPr>
          <a:xfrm>
            <a:off x="534477" y="811732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 err="1"/>
              <a:t>Conclusions</a:t>
            </a:r>
            <a:r>
              <a:rPr lang="it-IT" dirty="0"/>
              <a:t> and future </a:t>
            </a:r>
            <a:r>
              <a:rPr lang="it-IT" dirty="0" err="1"/>
              <a:t>works</a:t>
            </a:r>
            <a:endParaRPr dirty="0"/>
          </a:p>
        </p:txBody>
      </p:sp>
      <p:sp>
        <p:nvSpPr>
          <p:cNvPr id="472" name="Google Shape;472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73" name="Google Shape;473;p40"/>
          <p:cNvSpPr txBox="1">
            <a:spLocks noGrp="1"/>
          </p:cNvSpPr>
          <p:nvPr>
            <p:ph type="body" idx="1"/>
          </p:nvPr>
        </p:nvSpPr>
        <p:spPr>
          <a:xfrm>
            <a:off x="534477" y="1834832"/>
            <a:ext cx="35172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it-IT" dirty="0"/>
              <a:t>Better GUI</a:t>
            </a:r>
          </a:p>
          <a:p>
            <a:pPr marL="171450" indent="-171450"/>
            <a:r>
              <a:rPr lang="it-IT" dirty="0"/>
              <a:t>User model made by an </a:t>
            </a:r>
            <a:r>
              <a:rPr lang="it-IT" dirty="0" err="1"/>
              <a:t>expert</a:t>
            </a:r>
            <a:r>
              <a:rPr lang="it-IT" dirty="0"/>
              <a:t> domain</a:t>
            </a:r>
          </a:p>
          <a:p>
            <a:pPr marL="171450" indent="-171450"/>
            <a:r>
              <a:rPr lang="it-IT" dirty="0" err="1"/>
              <a:t>Improve</a:t>
            </a:r>
            <a:r>
              <a:rPr lang="it-IT" dirty="0"/>
              <a:t> security and </a:t>
            </a:r>
            <a:r>
              <a:rPr lang="it-IT" dirty="0" err="1"/>
              <a:t>scalability</a:t>
            </a:r>
            <a:endParaRPr lang="it-IT" dirty="0"/>
          </a:p>
          <a:p>
            <a:pPr marL="171450" indent="-171450"/>
            <a:r>
              <a:rPr lang="it-IT" dirty="0" err="1"/>
              <a:t>Distribute</a:t>
            </a:r>
            <a:r>
              <a:rPr lang="it-IT" dirty="0"/>
              <a:t> </a:t>
            </a:r>
            <a:r>
              <a:rPr lang="it-IT" dirty="0" err="1"/>
              <a:t>interfaces</a:t>
            </a:r>
            <a:endParaRPr lang="it-IT" dirty="0"/>
          </a:p>
          <a:p>
            <a:pPr marL="171450" indent="-171450"/>
            <a:r>
              <a:rPr lang="it-IT" dirty="0" err="1"/>
              <a:t>Advertise</a:t>
            </a:r>
            <a:r>
              <a:rPr lang="it-IT" dirty="0"/>
              <a:t> the project</a:t>
            </a:r>
            <a:endParaRPr dirty="0"/>
          </a:p>
        </p:txBody>
      </p:sp>
      <p:grpSp>
        <p:nvGrpSpPr>
          <p:cNvPr id="13" name="Google Shape;723;p43">
            <a:extLst>
              <a:ext uri="{FF2B5EF4-FFF2-40B4-BE49-F238E27FC236}">
                <a16:creationId xmlns:a16="http://schemas.microsoft.com/office/drawing/2014/main" id="{1E1B58CC-267C-4454-891E-D8D7AC8E894C}"/>
              </a:ext>
            </a:extLst>
          </p:cNvPr>
          <p:cNvGrpSpPr/>
          <p:nvPr/>
        </p:nvGrpSpPr>
        <p:grpSpPr>
          <a:xfrm>
            <a:off x="3483260" y="3763383"/>
            <a:ext cx="568417" cy="568385"/>
            <a:chOff x="576250" y="4319400"/>
            <a:chExt cx="442075" cy="442050"/>
          </a:xfrm>
        </p:grpSpPr>
        <p:sp>
          <p:nvSpPr>
            <p:cNvPr id="14" name="Google Shape;724;p43">
              <a:extLst>
                <a:ext uri="{FF2B5EF4-FFF2-40B4-BE49-F238E27FC236}">
                  <a16:creationId xmlns:a16="http://schemas.microsoft.com/office/drawing/2014/main" id="{EFC40F01-2180-4475-A7F8-FD3A5EF05E7A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25;p43">
              <a:extLst>
                <a:ext uri="{FF2B5EF4-FFF2-40B4-BE49-F238E27FC236}">
                  <a16:creationId xmlns:a16="http://schemas.microsoft.com/office/drawing/2014/main" id="{DB0456FD-1FDF-4E91-91B6-69CE4B15657F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6;p43">
              <a:extLst>
                <a:ext uri="{FF2B5EF4-FFF2-40B4-BE49-F238E27FC236}">
                  <a16:creationId xmlns:a16="http://schemas.microsoft.com/office/drawing/2014/main" id="{1FE06226-B440-404F-A39A-B477B6BB03A5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7;p43">
              <a:extLst>
                <a:ext uri="{FF2B5EF4-FFF2-40B4-BE49-F238E27FC236}">
                  <a16:creationId xmlns:a16="http://schemas.microsoft.com/office/drawing/2014/main" id="{30F75A29-AA80-4ADC-99A2-A31C186B9ECD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713;p43">
            <a:extLst>
              <a:ext uri="{FF2B5EF4-FFF2-40B4-BE49-F238E27FC236}">
                <a16:creationId xmlns:a16="http://schemas.microsoft.com/office/drawing/2014/main" id="{591196BE-8D8B-4106-8746-D92008CB52CE}"/>
              </a:ext>
            </a:extLst>
          </p:cNvPr>
          <p:cNvGrpSpPr/>
          <p:nvPr/>
        </p:nvGrpSpPr>
        <p:grpSpPr>
          <a:xfrm>
            <a:off x="3016794" y="4410279"/>
            <a:ext cx="303987" cy="303987"/>
            <a:chOff x="5941025" y="3634400"/>
            <a:chExt cx="467650" cy="467650"/>
          </a:xfrm>
        </p:grpSpPr>
        <p:sp>
          <p:nvSpPr>
            <p:cNvPr id="19" name="Google Shape;714;p43">
              <a:extLst>
                <a:ext uri="{FF2B5EF4-FFF2-40B4-BE49-F238E27FC236}">
                  <a16:creationId xmlns:a16="http://schemas.microsoft.com/office/drawing/2014/main" id="{1CAC8C8C-C295-47CF-9C20-13FCA49E4472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5;p43">
              <a:extLst>
                <a:ext uri="{FF2B5EF4-FFF2-40B4-BE49-F238E27FC236}">
                  <a16:creationId xmlns:a16="http://schemas.microsoft.com/office/drawing/2014/main" id="{643D4A20-B0CE-450B-A8DD-41372FDBCD57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6;p43">
              <a:extLst>
                <a:ext uri="{FF2B5EF4-FFF2-40B4-BE49-F238E27FC236}">
                  <a16:creationId xmlns:a16="http://schemas.microsoft.com/office/drawing/2014/main" id="{C952FED7-88AE-4714-9615-EF9EECDEB91B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7;p43">
              <a:extLst>
                <a:ext uri="{FF2B5EF4-FFF2-40B4-BE49-F238E27FC236}">
                  <a16:creationId xmlns:a16="http://schemas.microsoft.com/office/drawing/2014/main" id="{509B7702-5652-4EF8-8B9D-8CF94E421DB1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8;p43">
              <a:extLst>
                <a:ext uri="{FF2B5EF4-FFF2-40B4-BE49-F238E27FC236}">
                  <a16:creationId xmlns:a16="http://schemas.microsoft.com/office/drawing/2014/main" id="{0A98F3E7-D842-4BC8-9BDE-1C22098C16C2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9;p43">
              <a:extLst>
                <a:ext uri="{FF2B5EF4-FFF2-40B4-BE49-F238E27FC236}">
                  <a16:creationId xmlns:a16="http://schemas.microsoft.com/office/drawing/2014/main" id="{EB6B9A7C-9706-4F8C-BEB0-418F58EB6F3D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magine 5" descr="Immagine che contiene persona, tavolo, portatile, interni&#10;&#10;Descrizione generata automaticamente">
            <a:extLst>
              <a:ext uri="{FF2B5EF4-FFF2-40B4-BE49-F238E27FC236}">
                <a16:creationId xmlns:a16="http://schemas.microsoft.com/office/drawing/2014/main" id="{E3C27445-3BE4-4E4F-BC09-AE17E586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24" y="1298482"/>
            <a:ext cx="3869922" cy="253092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/>
              <a:t>SUMMARY</a:t>
            </a:r>
            <a:endParaRPr lang="en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086084" y="1021800"/>
            <a:ext cx="34707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it-IT" dirty="0" err="1"/>
              <a:t>Introduction</a:t>
            </a:r>
            <a:r>
              <a:rPr lang="it-IT" dirty="0"/>
              <a:t> and </a:t>
            </a:r>
            <a:r>
              <a:rPr lang="it-IT" dirty="0" err="1"/>
              <a:t>motivation</a:t>
            </a:r>
            <a:endParaRPr lang="en" dirty="0"/>
          </a:p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it-IT" dirty="0" err="1"/>
              <a:t>myHealth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" dirty="0"/>
          </a:p>
          <a:p>
            <a:pPr marL="457200" lvl="0" indent="-34290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it-IT" dirty="0" err="1"/>
              <a:t>Architetcure</a:t>
            </a:r>
            <a:endParaRPr lang="it-IT" dirty="0"/>
          </a:p>
          <a:p>
            <a:pPr marL="457200" lvl="0" indent="-34290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it-IT" dirty="0"/>
              <a:t>Test </a:t>
            </a:r>
            <a:r>
              <a:rPr lang="it-IT" dirty="0" err="1"/>
              <a:t>cases</a:t>
            </a:r>
            <a:endParaRPr lang="it-IT" dirty="0"/>
          </a:p>
          <a:p>
            <a:pPr marL="457200" lvl="0" indent="-34290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it-IT" dirty="0" err="1"/>
              <a:t>Counclusions</a:t>
            </a:r>
            <a:r>
              <a:rPr lang="it-IT" dirty="0"/>
              <a:t> and future </a:t>
            </a:r>
            <a:r>
              <a:rPr lang="it-IT" dirty="0" err="1"/>
              <a:t>works</a:t>
            </a:r>
            <a:endParaRPr lang="en" dirty="0"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646550" y="1684700"/>
            <a:ext cx="3246900" cy="212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err="1"/>
              <a:t>myHealth</a:t>
            </a:r>
            <a:r>
              <a:rPr lang="it-IT" dirty="0"/>
              <a:t> </a:t>
            </a:r>
            <a:r>
              <a:rPr lang="it-IT" dirty="0" err="1"/>
              <a:t>addresses</a:t>
            </a:r>
            <a:r>
              <a:rPr lang="it-IT" dirty="0"/>
              <a:t> users </a:t>
            </a:r>
            <a:r>
              <a:rPr lang="it-IT" dirty="0" err="1"/>
              <a:t>who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health and </a:t>
            </a:r>
            <a:r>
              <a:rPr lang="it-IT" dirty="0" err="1"/>
              <a:t>represents</a:t>
            </a:r>
            <a:r>
              <a:rPr lang="it-IT" dirty="0"/>
              <a:t> a </a:t>
            </a:r>
            <a:r>
              <a:rPr lang="it-IT" dirty="0" err="1"/>
              <a:t>tool</a:t>
            </a:r>
            <a:r>
              <a:rPr lang="it-IT" dirty="0"/>
              <a:t> to monitor and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differents</a:t>
            </a:r>
            <a:r>
              <a:rPr lang="it-IT" dirty="0"/>
              <a:t> apps and devices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user’s</a:t>
            </a:r>
            <a:r>
              <a:rPr lang="it-IT" dirty="0"/>
              <a:t> data.</a:t>
            </a:r>
            <a:endParaRPr lang="en" dirty="0"/>
          </a:p>
        </p:txBody>
      </p:sp>
      <p:grpSp>
        <p:nvGrpSpPr>
          <p:cNvPr id="6" name="Google Shape;526;p43">
            <a:extLst>
              <a:ext uri="{FF2B5EF4-FFF2-40B4-BE49-F238E27FC236}">
                <a16:creationId xmlns:a16="http://schemas.microsoft.com/office/drawing/2014/main" id="{8E1CA69A-7B27-4B9C-B0EB-4BEF642CA849}"/>
              </a:ext>
            </a:extLst>
          </p:cNvPr>
          <p:cNvGrpSpPr/>
          <p:nvPr/>
        </p:nvGrpSpPr>
        <p:grpSpPr>
          <a:xfrm>
            <a:off x="7755328" y="3811100"/>
            <a:ext cx="566481" cy="645655"/>
            <a:chOff x="4630125" y="278900"/>
            <a:chExt cx="400675" cy="456675"/>
          </a:xfrm>
        </p:grpSpPr>
        <p:sp>
          <p:nvSpPr>
            <p:cNvPr id="7" name="Google Shape;527;p43">
              <a:extLst>
                <a:ext uri="{FF2B5EF4-FFF2-40B4-BE49-F238E27FC236}">
                  <a16:creationId xmlns:a16="http://schemas.microsoft.com/office/drawing/2014/main" id="{6368C216-931B-4DE6-8347-AF4AA9C9514B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8;p43">
              <a:extLst>
                <a:ext uri="{FF2B5EF4-FFF2-40B4-BE49-F238E27FC236}">
                  <a16:creationId xmlns:a16="http://schemas.microsoft.com/office/drawing/2014/main" id="{6E6D17C2-BB37-4CA7-A618-92BC5A765609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9;p43">
              <a:extLst>
                <a:ext uri="{FF2B5EF4-FFF2-40B4-BE49-F238E27FC236}">
                  <a16:creationId xmlns:a16="http://schemas.microsoft.com/office/drawing/2014/main" id="{5DBA626B-17D1-4A40-9681-AC39FBDF4E9E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0;p43">
              <a:extLst>
                <a:ext uri="{FF2B5EF4-FFF2-40B4-BE49-F238E27FC236}">
                  <a16:creationId xmlns:a16="http://schemas.microsoft.com/office/drawing/2014/main" id="{042E5603-C7EC-4316-AB16-72BE48F9EEFE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99300" y="305050"/>
            <a:ext cx="25169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1.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INTRODUCTION AND MOTIVATION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motivations about this proje</a:t>
            </a:r>
            <a:r>
              <a:rPr lang="it-IT" dirty="0" err="1"/>
              <a:t>ct</a:t>
            </a:r>
            <a:r>
              <a:rPr lang="it-IT" dirty="0"/>
              <a:t> work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" name="Google Shape;720;p43">
            <a:extLst>
              <a:ext uri="{FF2B5EF4-FFF2-40B4-BE49-F238E27FC236}">
                <a16:creationId xmlns:a16="http://schemas.microsoft.com/office/drawing/2014/main" id="{63A1F2F6-9450-4607-BC92-B4C35D6E08C0}"/>
              </a:ext>
            </a:extLst>
          </p:cNvPr>
          <p:cNvGrpSpPr/>
          <p:nvPr/>
        </p:nvGrpSpPr>
        <p:grpSpPr>
          <a:xfrm>
            <a:off x="976447" y="914833"/>
            <a:ext cx="491203" cy="491233"/>
            <a:chOff x="6643075" y="3664250"/>
            <a:chExt cx="407950" cy="407975"/>
          </a:xfrm>
        </p:grpSpPr>
        <p:sp>
          <p:nvSpPr>
            <p:cNvPr id="6" name="Google Shape;721;p43">
              <a:extLst>
                <a:ext uri="{FF2B5EF4-FFF2-40B4-BE49-F238E27FC236}">
                  <a16:creationId xmlns:a16="http://schemas.microsoft.com/office/drawing/2014/main" id="{3A545040-E097-4E90-8955-8D74FF29B56E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2;p43">
              <a:extLst>
                <a:ext uri="{FF2B5EF4-FFF2-40B4-BE49-F238E27FC236}">
                  <a16:creationId xmlns:a16="http://schemas.microsoft.com/office/drawing/2014/main" id="{2F39CDC4-BB85-4671-BE28-551185317C7C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Introduction</a:t>
            </a:r>
            <a:r>
              <a:rPr lang="it-IT" dirty="0"/>
              <a:t> and </a:t>
            </a:r>
            <a:r>
              <a:rPr lang="it-IT" dirty="0" err="1"/>
              <a:t>motivation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3089803" y="686425"/>
            <a:ext cx="2964393" cy="1568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b="1" dirty="0"/>
              <a:t>MANY APP</a:t>
            </a:r>
            <a:r>
              <a:rPr lang="en" sz="1400" b="1" dirty="0"/>
              <a:t> </a:t>
            </a:r>
            <a:r>
              <a:rPr lang="it-IT" sz="1400" b="1" dirty="0">
                <a:solidFill>
                  <a:srgbClr val="F67031"/>
                </a:solidFill>
              </a:rPr>
              <a:t>NO COORDINATION</a:t>
            </a:r>
            <a:endParaRPr sz="1400" dirty="0">
              <a:solidFill>
                <a:srgbClr val="F6703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dirty="0" err="1"/>
              <a:t>There</a:t>
            </a:r>
            <a:r>
              <a:rPr lang="it-IT" sz="1400" dirty="0"/>
              <a:t> are a </a:t>
            </a:r>
            <a:r>
              <a:rPr lang="it-IT" sz="1400" dirty="0" err="1"/>
              <a:t>lot</a:t>
            </a:r>
            <a:r>
              <a:rPr lang="it-IT" sz="1400" dirty="0"/>
              <a:t> of apps in </a:t>
            </a:r>
            <a:r>
              <a:rPr lang="it-IT" sz="1400" dirty="0" err="1"/>
              <a:t>eHealth</a:t>
            </a:r>
            <a:r>
              <a:rPr lang="it-IT" sz="1400" dirty="0"/>
              <a:t> domain to </a:t>
            </a:r>
            <a:r>
              <a:rPr lang="it-IT" sz="1400" dirty="0" err="1"/>
              <a:t>collect</a:t>
            </a:r>
            <a:r>
              <a:rPr lang="it-IT" sz="1400" dirty="0"/>
              <a:t> data, </a:t>
            </a:r>
            <a:r>
              <a:rPr lang="it-IT" sz="1400" dirty="0" err="1"/>
              <a:t>however</a:t>
            </a:r>
            <a:r>
              <a:rPr lang="it-IT" sz="1400" dirty="0"/>
              <a:t> none of </a:t>
            </a:r>
            <a:r>
              <a:rPr lang="it-IT" sz="1400" dirty="0" err="1"/>
              <a:t>them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able</a:t>
            </a:r>
            <a:r>
              <a:rPr lang="it-IT" sz="1400" dirty="0"/>
              <a:t> to coordinate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these</a:t>
            </a:r>
            <a:r>
              <a:rPr lang="it-IT" sz="1400" dirty="0"/>
              <a:t> </a:t>
            </a:r>
            <a:r>
              <a:rPr lang="it-IT" sz="1400" dirty="0" err="1"/>
              <a:t>parameters</a:t>
            </a:r>
            <a:r>
              <a:rPr lang="it-IT" sz="1400" dirty="0"/>
              <a:t>. </a:t>
            </a:r>
            <a:r>
              <a:rPr lang="it-IT" sz="1400" dirty="0" err="1"/>
              <a:t>Existing</a:t>
            </a:r>
            <a:r>
              <a:rPr lang="it-IT" sz="1400" dirty="0"/>
              <a:t> </a:t>
            </a:r>
            <a:r>
              <a:rPr lang="it-IT" sz="1400" dirty="0" err="1"/>
              <a:t>ones</a:t>
            </a:r>
            <a:r>
              <a:rPr lang="it-IT" sz="1400" dirty="0"/>
              <a:t> are </a:t>
            </a:r>
            <a:r>
              <a:rPr lang="it-IT" sz="1400" dirty="0" err="1"/>
              <a:t>closed</a:t>
            </a:r>
            <a:r>
              <a:rPr lang="it-IT" sz="1400" dirty="0"/>
              <a:t> to external word.</a:t>
            </a:r>
            <a:endParaRPr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3"/>
          </p:nvPr>
        </p:nvSpPr>
        <p:spPr>
          <a:xfrm>
            <a:off x="5833825" y="2765785"/>
            <a:ext cx="2964393" cy="1691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None/>
            </a:pPr>
            <a:r>
              <a:rPr lang="it-IT" sz="1400" b="1" dirty="0"/>
              <a:t>HIGH </a:t>
            </a:r>
            <a:r>
              <a:rPr lang="it-IT" sz="1400" b="1" dirty="0">
                <a:solidFill>
                  <a:srgbClr val="F67031"/>
                </a:solidFill>
              </a:rPr>
              <a:t>INTEREST </a:t>
            </a:r>
            <a:r>
              <a:rPr lang="it-IT" sz="1400" b="1" dirty="0"/>
              <a:t>IN </a:t>
            </a:r>
            <a:r>
              <a:rPr lang="it-IT" sz="1400" b="1" dirty="0">
                <a:solidFill>
                  <a:srgbClr val="F67031"/>
                </a:solidFill>
              </a:rPr>
              <a:t>HEALTH</a:t>
            </a:r>
            <a:r>
              <a:rPr lang="it-IT" sz="1400" b="1" dirty="0"/>
              <a:t> DOMAIN</a:t>
            </a:r>
            <a:r>
              <a:rPr lang="it-IT" sz="1400" b="1" dirty="0">
                <a:solidFill>
                  <a:srgbClr val="F67031"/>
                </a:solidFill>
              </a:rPr>
              <a:t> </a:t>
            </a:r>
          </a:p>
          <a:p>
            <a:pPr marL="0" indent="0" algn="just">
              <a:buClr>
                <a:schemeClr val="dk1"/>
              </a:buClr>
              <a:buNone/>
            </a:pPr>
            <a:r>
              <a:rPr lang="en-US" sz="1400" dirty="0"/>
              <a:t>Looking at the number of downloaded apps in health domain it is clear there are a lot of users interested in this domain.</a:t>
            </a:r>
          </a:p>
          <a:p>
            <a:pPr marL="0" lvl="0" indent="0" algn="just">
              <a:buClr>
                <a:schemeClr val="dk1"/>
              </a:buClr>
              <a:buNone/>
            </a:pPr>
            <a:endParaRPr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Google Shape;705;p43">
            <a:extLst>
              <a:ext uri="{FF2B5EF4-FFF2-40B4-BE49-F238E27FC236}">
                <a16:creationId xmlns:a16="http://schemas.microsoft.com/office/drawing/2014/main" id="{B7010791-0699-4791-9F34-10142E18BC59}"/>
              </a:ext>
            </a:extLst>
          </p:cNvPr>
          <p:cNvGrpSpPr/>
          <p:nvPr/>
        </p:nvGrpSpPr>
        <p:grpSpPr>
          <a:xfrm>
            <a:off x="6939996" y="1136523"/>
            <a:ext cx="752050" cy="668147"/>
            <a:chOff x="5292575" y="3681900"/>
            <a:chExt cx="420150" cy="373275"/>
          </a:xfrm>
        </p:grpSpPr>
        <p:sp>
          <p:nvSpPr>
            <p:cNvPr id="8" name="Google Shape;706;p43">
              <a:extLst>
                <a:ext uri="{FF2B5EF4-FFF2-40B4-BE49-F238E27FC236}">
                  <a16:creationId xmlns:a16="http://schemas.microsoft.com/office/drawing/2014/main" id="{4F72F0ED-1333-48B9-ACBB-C40324AF9024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7;p43">
              <a:extLst>
                <a:ext uri="{FF2B5EF4-FFF2-40B4-BE49-F238E27FC236}">
                  <a16:creationId xmlns:a16="http://schemas.microsoft.com/office/drawing/2014/main" id="{3624C725-564A-4CE9-840F-597DDC405A90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8;p43">
              <a:extLst>
                <a:ext uri="{FF2B5EF4-FFF2-40B4-BE49-F238E27FC236}">
                  <a16:creationId xmlns:a16="http://schemas.microsoft.com/office/drawing/2014/main" id="{2A772444-B18A-4029-BEDD-B2C3E9A3093D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9;p43">
              <a:extLst>
                <a:ext uri="{FF2B5EF4-FFF2-40B4-BE49-F238E27FC236}">
                  <a16:creationId xmlns:a16="http://schemas.microsoft.com/office/drawing/2014/main" id="{B4046897-445B-460C-9270-58D6F3B1582A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0;p43">
              <a:extLst>
                <a:ext uri="{FF2B5EF4-FFF2-40B4-BE49-F238E27FC236}">
                  <a16:creationId xmlns:a16="http://schemas.microsoft.com/office/drawing/2014/main" id="{2C3671BE-DEC1-40E9-B05D-CC73C3F0F3D8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1;p43">
              <a:extLst>
                <a:ext uri="{FF2B5EF4-FFF2-40B4-BE49-F238E27FC236}">
                  <a16:creationId xmlns:a16="http://schemas.microsoft.com/office/drawing/2014/main" id="{0CFF27D8-7F12-4F4E-95DC-77EC6565F06A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2;p43">
              <a:extLst>
                <a:ext uri="{FF2B5EF4-FFF2-40B4-BE49-F238E27FC236}">
                  <a16:creationId xmlns:a16="http://schemas.microsoft.com/office/drawing/2014/main" id="{D6D9471B-D6A7-471C-BEA0-3F1DBFEF972E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96;p43">
            <a:extLst>
              <a:ext uri="{FF2B5EF4-FFF2-40B4-BE49-F238E27FC236}">
                <a16:creationId xmlns:a16="http://schemas.microsoft.com/office/drawing/2014/main" id="{D03E334F-84F2-4BCB-A539-9DDA180EFAAC}"/>
              </a:ext>
            </a:extLst>
          </p:cNvPr>
          <p:cNvGrpSpPr/>
          <p:nvPr/>
        </p:nvGrpSpPr>
        <p:grpSpPr>
          <a:xfrm>
            <a:off x="3857027" y="3351985"/>
            <a:ext cx="714972" cy="518890"/>
            <a:chOff x="3932350" y="3714775"/>
            <a:chExt cx="439650" cy="319075"/>
          </a:xfrm>
        </p:grpSpPr>
        <p:sp>
          <p:nvSpPr>
            <p:cNvPr id="16" name="Google Shape;697;p43">
              <a:extLst>
                <a:ext uri="{FF2B5EF4-FFF2-40B4-BE49-F238E27FC236}">
                  <a16:creationId xmlns:a16="http://schemas.microsoft.com/office/drawing/2014/main" id="{4CE5B10D-8ADA-43D0-81EC-0C861C2ED6CD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8;p43">
              <a:extLst>
                <a:ext uri="{FF2B5EF4-FFF2-40B4-BE49-F238E27FC236}">
                  <a16:creationId xmlns:a16="http://schemas.microsoft.com/office/drawing/2014/main" id="{2656B3E5-3CDC-4043-917B-87C2DD365310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9;p43">
              <a:extLst>
                <a:ext uri="{FF2B5EF4-FFF2-40B4-BE49-F238E27FC236}">
                  <a16:creationId xmlns:a16="http://schemas.microsoft.com/office/drawing/2014/main" id="{B8CB394A-CDA0-4208-A32E-469394897461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0;p43">
              <a:extLst>
                <a:ext uri="{FF2B5EF4-FFF2-40B4-BE49-F238E27FC236}">
                  <a16:creationId xmlns:a16="http://schemas.microsoft.com/office/drawing/2014/main" id="{54892B16-F4F7-44CF-ADD0-D23B4AF7A1CC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1;p43">
              <a:extLst>
                <a:ext uri="{FF2B5EF4-FFF2-40B4-BE49-F238E27FC236}">
                  <a16:creationId xmlns:a16="http://schemas.microsoft.com/office/drawing/2014/main" id="{CACBD40C-2C8A-4CED-9C8E-D602985A7C2F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6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Some </a:t>
            </a:r>
            <a:r>
              <a:rPr lang="it-IT" dirty="0" err="1"/>
              <a:t>number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eHealth</a:t>
            </a:r>
            <a:r>
              <a:rPr lang="it-IT" dirty="0"/>
              <a:t> </a:t>
            </a:r>
            <a:endParaRPr dirty="0"/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545955"/>
            <a:ext cx="5058000" cy="1268700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 dirty="0"/>
              <a:t>200,000 apps</a:t>
            </a:r>
            <a:endParaRPr sz="3600" b="1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dirty="0" err="1"/>
              <a:t>Existing</a:t>
            </a:r>
            <a:r>
              <a:rPr lang="it-IT" sz="1400" dirty="0"/>
              <a:t> </a:t>
            </a:r>
            <a:r>
              <a:rPr lang="it-IT" sz="1400" dirty="0" err="1"/>
              <a:t>eHealth</a:t>
            </a:r>
            <a:r>
              <a:rPr lang="it-IT" sz="1400" dirty="0"/>
              <a:t> app on </a:t>
            </a:r>
            <a:r>
              <a:rPr lang="it-IT" sz="1400" dirty="0" err="1"/>
              <a:t>PlayStore</a:t>
            </a:r>
            <a:r>
              <a:rPr lang="it-IT" sz="1400" dirty="0"/>
              <a:t> in 2018</a:t>
            </a:r>
            <a:endParaRPr sz="3600" b="1" dirty="0"/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1902136"/>
            <a:ext cx="5058000" cy="1268700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 dirty="0"/>
              <a:t>78,000 apps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dirty="0"/>
              <a:t>New app in 2017 on </a:t>
            </a:r>
            <a:r>
              <a:rPr lang="it-IT" sz="1400" dirty="0" err="1"/>
              <a:t>PlayStore</a:t>
            </a:r>
            <a:endParaRPr sz="3600" b="1" dirty="0"/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3258327"/>
            <a:ext cx="5058000" cy="1268700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3600" b="1" dirty="0"/>
              <a:t>A growing trend</a:t>
            </a:r>
            <a:endParaRPr sz="3600" b="1" dirty="0"/>
          </a:p>
        </p:txBody>
      </p:sp>
      <p:sp>
        <p:nvSpPr>
          <p:cNvPr id="348" name="Google Shape;348;p32"/>
          <p:cNvSpPr/>
          <p:nvPr/>
        </p:nvSpPr>
        <p:spPr>
          <a:xfrm>
            <a:off x="7479934" y="2252270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32"/>
          <p:cNvGrpSpPr/>
          <p:nvPr/>
        </p:nvGrpSpPr>
        <p:grpSpPr>
          <a:xfrm>
            <a:off x="7458387" y="3618777"/>
            <a:ext cx="582244" cy="547800"/>
            <a:chOff x="5972700" y="2330200"/>
            <a:chExt cx="411625" cy="387275"/>
          </a:xfrm>
        </p:grpSpPr>
        <p:sp>
          <p:nvSpPr>
            <p:cNvPr id="350" name="Google Shape;350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2"/>
          <p:cNvGrpSpPr/>
          <p:nvPr/>
        </p:nvGrpSpPr>
        <p:grpSpPr>
          <a:xfrm>
            <a:off x="7415332" y="940852"/>
            <a:ext cx="668351" cy="513322"/>
            <a:chOff x="568950" y="3686775"/>
            <a:chExt cx="472500" cy="362900"/>
          </a:xfrm>
        </p:grpSpPr>
        <p:sp>
          <p:nvSpPr>
            <p:cNvPr id="353" name="Google Shape;353;p3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96;p43">
            <a:extLst>
              <a:ext uri="{FF2B5EF4-FFF2-40B4-BE49-F238E27FC236}">
                <a16:creationId xmlns:a16="http://schemas.microsoft.com/office/drawing/2014/main" id="{512CFB2A-AA66-4494-856F-6B4F2E047B56}"/>
              </a:ext>
            </a:extLst>
          </p:cNvPr>
          <p:cNvGrpSpPr/>
          <p:nvPr/>
        </p:nvGrpSpPr>
        <p:grpSpPr>
          <a:xfrm>
            <a:off x="888420" y="3170836"/>
            <a:ext cx="496660" cy="360450"/>
            <a:chOff x="3932350" y="3714775"/>
            <a:chExt cx="439650" cy="319075"/>
          </a:xfrm>
        </p:grpSpPr>
        <p:sp>
          <p:nvSpPr>
            <p:cNvPr id="16" name="Google Shape;697;p43">
              <a:extLst>
                <a:ext uri="{FF2B5EF4-FFF2-40B4-BE49-F238E27FC236}">
                  <a16:creationId xmlns:a16="http://schemas.microsoft.com/office/drawing/2014/main" id="{5A845507-FCF2-4337-B312-13A042C42A8F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8;p43">
              <a:extLst>
                <a:ext uri="{FF2B5EF4-FFF2-40B4-BE49-F238E27FC236}">
                  <a16:creationId xmlns:a16="http://schemas.microsoft.com/office/drawing/2014/main" id="{3BE949EA-A234-404F-A4DC-128E38C07702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9;p43">
              <a:extLst>
                <a:ext uri="{FF2B5EF4-FFF2-40B4-BE49-F238E27FC236}">
                  <a16:creationId xmlns:a16="http://schemas.microsoft.com/office/drawing/2014/main" id="{DCD8B09D-1E79-4B06-9B98-1AB198E20702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0;p43">
              <a:extLst>
                <a:ext uri="{FF2B5EF4-FFF2-40B4-BE49-F238E27FC236}">
                  <a16:creationId xmlns:a16="http://schemas.microsoft.com/office/drawing/2014/main" id="{A3EE4991-225D-4F89-A98B-BA8D7D50D5F9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1;p43">
              <a:extLst>
                <a:ext uri="{FF2B5EF4-FFF2-40B4-BE49-F238E27FC236}">
                  <a16:creationId xmlns:a16="http://schemas.microsoft.com/office/drawing/2014/main" id="{F3FF2704-3E3D-4264-BF10-7993A538CB73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7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 </a:t>
            </a:r>
            <a:r>
              <a:rPr lang="it-IT" dirty="0" err="1"/>
              <a:t>possible</a:t>
            </a:r>
            <a:r>
              <a:rPr lang="it-IT" dirty="0"/>
              <a:t> scenario</a:t>
            </a:r>
            <a:endParaRPr dirty="0"/>
          </a:p>
        </p:txBody>
      </p:sp>
      <p:sp>
        <p:nvSpPr>
          <p:cNvPr id="348" name="Google Shape;348;p32"/>
          <p:cNvSpPr/>
          <p:nvPr/>
        </p:nvSpPr>
        <p:spPr>
          <a:xfrm>
            <a:off x="7479934" y="2252270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32"/>
          <p:cNvGrpSpPr/>
          <p:nvPr/>
        </p:nvGrpSpPr>
        <p:grpSpPr>
          <a:xfrm>
            <a:off x="7458387" y="3618777"/>
            <a:ext cx="582244" cy="547800"/>
            <a:chOff x="5972700" y="2330200"/>
            <a:chExt cx="411625" cy="387275"/>
          </a:xfrm>
        </p:grpSpPr>
        <p:sp>
          <p:nvSpPr>
            <p:cNvPr id="350" name="Google Shape;350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2"/>
          <p:cNvGrpSpPr/>
          <p:nvPr/>
        </p:nvGrpSpPr>
        <p:grpSpPr>
          <a:xfrm>
            <a:off x="7415332" y="940852"/>
            <a:ext cx="668351" cy="513322"/>
            <a:chOff x="568950" y="3686775"/>
            <a:chExt cx="472500" cy="362900"/>
          </a:xfrm>
        </p:grpSpPr>
        <p:sp>
          <p:nvSpPr>
            <p:cNvPr id="353" name="Google Shape;353;p3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579;p43">
            <a:extLst>
              <a:ext uri="{FF2B5EF4-FFF2-40B4-BE49-F238E27FC236}">
                <a16:creationId xmlns:a16="http://schemas.microsoft.com/office/drawing/2014/main" id="{5F721637-1EA9-4A2F-9F5B-7D304E2E4696}"/>
              </a:ext>
            </a:extLst>
          </p:cNvPr>
          <p:cNvSpPr/>
          <p:nvPr/>
        </p:nvSpPr>
        <p:spPr>
          <a:xfrm>
            <a:off x="916278" y="3170836"/>
            <a:ext cx="436820" cy="43682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8B9FB04-6D04-4F2F-B46F-44479E407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34" y="198361"/>
            <a:ext cx="5611524" cy="46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11715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99300" y="305050"/>
            <a:ext cx="25169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2.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MYHEALTH MAIN FEATURES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 of the application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5" name="Google Shape;924;p43">
            <a:extLst>
              <a:ext uri="{FF2B5EF4-FFF2-40B4-BE49-F238E27FC236}">
                <a16:creationId xmlns:a16="http://schemas.microsoft.com/office/drawing/2014/main" id="{0DAF6F8E-3847-4EDE-A7CB-C63CA32485F7}"/>
              </a:ext>
            </a:extLst>
          </p:cNvPr>
          <p:cNvGrpSpPr/>
          <p:nvPr/>
        </p:nvGrpSpPr>
        <p:grpSpPr>
          <a:xfrm>
            <a:off x="920179" y="1106500"/>
            <a:ext cx="486975" cy="269249"/>
            <a:chOff x="531800" y="5071350"/>
            <a:chExt cx="529750" cy="292900"/>
          </a:xfrm>
        </p:grpSpPr>
        <p:sp>
          <p:nvSpPr>
            <p:cNvPr id="6" name="Google Shape;925;p43">
              <a:extLst>
                <a:ext uri="{FF2B5EF4-FFF2-40B4-BE49-F238E27FC236}">
                  <a16:creationId xmlns:a16="http://schemas.microsoft.com/office/drawing/2014/main" id="{9F66E8B1-5A7C-4449-924E-A4C1FA229B2C}"/>
                </a:ext>
              </a:extLst>
            </p:cNvPr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26;p43">
              <a:extLst>
                <a:ext uri="{FF2B5EF4-FFF2-40B4-BE49-F238E27FC236}">
                  <a16:creationId xmlns:a16="http://schemas.microsoft.com/office/drawing/2014/main" id="{6520041E-4853-441C-B4DA-2CCBBBE39592}"/>
                </a:ext>
              </a:extLst>
            </p:cNvPr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7;p43">
              <a:extLst>
                <a:ext uri="{FF2B5EF4-FFF2-40B4-BE49-F238E27FC236}">
                  <a16:creationId xmlns:a16="http://schemas.microsoft.com/office/drawing/2014/main" id="{3FF7BC2D-7864-4495-9577-73BA74A9E743}"/>
                </a:ext>
              </a:extLst>
            </p:cNvPr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8;p43">
              <a:extLst>
                <a:ext uri="{FF2B5EF4-FFF2-40B4-BE49-F238E27FC236}">
                  <a16:creationId xmlns:a16="http://schemas.microsoft.com/office/drawing/2014/main" id="{C390B213-04BE-4AAF-94D3-DABDB327217F}"/>
                </a:ext>
              </a:extLst>
            </p:cNvPr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9;p43">
              <a:extLst>
                <a:ext uri="{FF2B5EF4-FFF2-40B4-BE49-F238E27FC236}">
                  <a16:creationId xmlns:a16="http://schemas.microsoft.com/office/drawing/2014/main" id="{32562136-204F-4653-9B79-9B977DEF5A05}"/>
                </a:ext>
              </a:extLst>
            </p:cNvPr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0;p43">
              <a:extLst>
                <a:ext uri="{FF2B5EF4-FFF2-40B4-BE49-F238E27FC236}">
                  <a16:creationId xmlns:a16="http://schemas.microsoft.com/office/drawing/2014/main" id="{BE9BFB30-31E0-4B5A-AF68-D6D9DE4D8611}"/>
                </a:ext>
              </a:extLst>
            </p:cNvPr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1;p43">
              <a:extLst>
                <a:ext uri="{FF2B5EF4-FFF2-40B4-BE49-F238E27FC236}">
                  <a16:creationId xmlns:a16="http://schemas.microsoft.com/office/drawing/2014/main" id="{22F160C1-03B1-415F-8D83-8DB215582F46}"/>
                </a:ext>
              </a:extLst>
            </p:cNvPr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524388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a </a:t>
            </a:r>
            <a:r>
              <a:rPr lang="it-IT" dirty="0" err="1"/>
              <a:t>nutshell</a:t>
            </a:r>
            <a:endParaRPr dirty="0"/>
          </a:p>
        </p:txBody>
      </p:sp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50" name="Google Shape;250;p28"/>
          <p:cNvGrpSpPr/>
          <p:nvPr/>
        </p:nvGrpSpPr>
        <p:grpSpPr>
          <a:xfrm>
            <a:off x="3618600" y="443475"/>
            <a:ext cx="4271950" cy="4256550"/>
            <a:chOff x="3618600" y="537300"/>
            <a:chExt cx="4271950" cy="4256550"/>
          </a:xfrm>
        </p:grpSpPr>
        <p:sp>
          <p:nvSpPr>
            <p:cNvPr id="251" name="Google Shape;251;p28"/>
            <p:cNvSpPr/>
            <p:nvPr/>
          </p:nvSpPr>
          <p:spPr>
            <a:xfrm>
              <a:off x="3680275" y="537300"/>
              <a:ext cx="1906800" cy="1906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Self Adaptive</a:t>
              </a: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5983750" y="537300"/>
              <a:ext cx="1906800" cy="1906800"/>
            </a:xfrm>
            <a:prstGeom prst="ellipse">
              <a:avLst/>
            </a:prstGeom>
            <a:solidFill>
              <a:srgbClr val="F67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Easy to use</a:t>
              </a: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Open standard</a:t>
              </a: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Health Care</a:t>
              </a: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55" name="Google Shape;255;p28"/>
          <p:cNvSpPr/>
          <p:nvPr/>
        </p:nvSpPr>
        <p:spPr>
          <a:xfrm>
            <a:off x="4701175" y="1518350"/>
            <a:ext cx="2106600" cy="210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MAIN FEATURES</a:t>
            </a:r>
            <a:endParaRPr dirty="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4840050" y="1651475"/>
            <a:ext cx="1829100" cy="18291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8"/>
          <p:cNvGrpSpPr/>
          <p:nvPr/>
        </p:nvGrpSpPr>
        <p:grpSpPr>
          <a:xfrm>
            <a:off x="4502566" y="1066399"/>
            <a:ext cx="215966" cy="342399"/>
            <a:chOff x="6718575" y="2318625"/>
            <a:chExt cx="256950" cy="407375"/>
          </a:xfrm>
        </p:grpSpPr>
        <p:sp>
          <p:nvSpPr>
            <p:cNvPr id="295" name="Google Shape;295;p2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13;p43">
            <a:extLst>
              <a:ext uri="{FF2B5EF4-FFF2-40B4-BE49-F238E27FC236}">
                <a16:creationId xmlns:a16="http://schemas.microsoft.com/office/drawing/2014/main" id="{8C6A5165-97F9-418B-BF84-C56E62286129}"/>
              </a:ext>
            </a:extLst>
          </p:cNvPr>
          <p:cNvGrpSpPr/>
          <p:nvPr/>
        </p:nvGrpSpPr>
        <p:grpSpPr>
          <a:xfrm>
            <a:off x="4365975" y="3378861"/>
            <a:ext cx="393060" cy="393060"/>
            <a:chOff x="5941025" y="3634400"/>
            <a:chExt cx="467650" cy="467650"/>
          </a:xfrm>
        </p:grpSpPr>
        <p:sp>
          <p:nvSpPr>
            <p:cNvPr id="58" name="Google Shape;714;p43">
              <a:extLst>
                <a:ext uri="{FF2B5EF4-FFF2-40B4-BE49-F238E27FC236}">
                  <a16:creationId xmlns:a16="http://schemas.microsoft.com/office/drawing/2014/main" id="{A446FF9B-0B9F-4A5A-8A9E-F2570697D89F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15;p43">
              <a:extLst>
                <a:ext uri="{FF2B5EF4-FFF2-40B4-BE49-F238E27FC236}">
                  <a16:creationId xmlns:a16="http://schemas.microsoft.com/office/drawing/2014/main" id="{18CB6DF0-DF51-48D3-A67D-B2944F036932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16;p43">
              <a:extLst>
                <a:ext uri="{FF2B5EF4-FFF2-40B4-BE49-F238E27FC236}">
                  <a16:creationId xmlns:a16="http://schemas.microsoft.com/office/drawing/2014/main" id="{999F4B47-B0B3-4746-8C8C-138A0B2DE80C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17;p43">
              <a:extLst>
                <a:ext uri="{FF2B5EF4-FFF2-40B4-BE49-F238E27FC236}">
                  <a16:creationId xmlns:a16="http://schemas.microsoft.com/office/drawing/2014/main" id="{30972125-10BC-4C67-BD4A-4E6F107EC5B9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18;p43">
              <a:extLst>
                <a:ext uri="{FF2B5EF4-FFF2-40B4-BE49-F238E27FC236}">
                  <a16:creationId xmlns:a16="http://schemas.microsoft.com/office/drawing/2014/main" id="{DDF30D6F-28F2-48CD-8808-60524F7844C6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19;p43">
              <a:extLst>
                <a:ext uri="{FF2B5EF4-FFF2-40B4-BE49-F238E27FC236}">
                  <a16:creationId xmlns:a16="http://schemas.microsoft.com/office/drawing/2014/main" id="{15B44BB4-B38C-4AE2-A168-351AEBF99E63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0;p43">
            <a:extLst>
              <a:ext uri="{FF2B5EF4-FFF2-40B4-BE49-F238E27FC236}">
                <a16:creationId xmlns:a16="http://schemas.microsoft.com/office/drawing/2014/main" id="{E773EE9E-EDD7-4C28-87C6-F03BDF89B63B}"/>
              </a:ext>
            </a:extLst>
          </p:cNvPr>
          <p:cNvGrpSpPr/>
          <p:nvPr/>
        </p:nvGrpSpPr>
        <p:grpSpPr>
          <a:xfrm>
            <a:off x="6761776" y="3408740"/>
            <a:ext cx="345971" cy="325505"/>
            <a:chOff x="5972700" y="2330200"/>
            <a:chExt cx="411625" cy="387275"/>
          </a:xfrm>
        </p:grpSpPr>
        <p:sp>
          <p:nvSpPr>
            <p:cNvPr id="65" name="Google Shape;641;p43">
              <a:extLst>
                <a:ext uri="{FF2B5EF4-FFF2-40B4-BE49-F238E27FC236}">
                  <a16:creationId xmlns:a16="http://schemas.microsoft.com/office/drawing/2014/main" id="{6310820C-4C8A-4C52-942D-B76B9CDDF66E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42;p43">
              <a:extLst>
                <a:ext uri="{FF2B5EF4-FFF2-40B4-BE49-F238E27FC236}">
                  <a16:creationId xmlns:a16="http://schemas.microsoft.com/office/drawing/2014/main" id="{17BB0853-B0B7-48E0-BF8D-9DB83008EE3C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15;p43">
            <a:extLst>
              <a:ext uri="{FF2B5EF4-FFF2-40B4-BE49-F238E27FC236}">
                <a16:creationId xmlns:a16="http://schemas.microsoft.com/office/drawing/2014/main" id="{7D350DDC-F220-4E56-AA62-8942F2DB5B33}"/>
              </a:ext>
            </a:extLst>
          </p:cNvPr>
          <p:cNvGrpSpPr/>
          <p:nvPr/>
        </p:nvGrpSpPr>
        <p:grpSpPr>
          <a:xfrm>
            <a:off x="6761776" y="1088609"/>
            <a:ext cx="320378" cy="320378"/>
            <a:chOff x="1278900" y="2333250"/>
            <a:chExt cx="381175" cy="381175"/>
          </a:xfrm>
        </p:grpSpPr>
        <p:sp>
          <p:nvSpPr>
            <p:cNvPr id="68" name="Google Shape;616;p43">
              <a:extLst>
                <a:ext uri="{FF2B5EF4-FFF2-40B4-BE49-F238E27FC236}">
                  <a16:creationId xmlns:a16="http://schemas.microsoft.com/office/drawing/2014/main" id="{7C3067B9-28F0-420A-AF46-23D603BB7DE3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17;p43">
              <a:extLst>
                <a:ext uri="{FF2B5EF4-FFF2-40B4-BE49-F238E27FC236}">
                  <a16:creationId xmlns:a16="http://schemas.microsoft.com/office/drawing/2014/main" id="{3458B9D5-BB86-41F1-982B-F928AE2B2D84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18;p43">
              <a:extLst>
                <a:ext uri="{FF2B5EF4-FFF2-40B4-BE49-F238E27FC236}">
                  <a16:creationId xmlns:a16="http://schemas.microsoft.com/office/drawing/2014/main" id="{01333389-3706-48D5-8EE1-9409252D71A5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19;p43">
              <a:extLst>
                <a:ext uri="{FF2B5EF4-FFF2-40B4-BE49-F238E27FC236}">
                  <a16:creationId xmlns:a16="http://schemas.microsoft.com/office/drawing/2014/main" id="{D1C6DC0E-352F-4E88-B2A0-B6BC1255892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592;p43">
            <a:extLst>
              <a:ext uri="{FF2B5EF4-FFF2-40B4-BE49-F238E27FC236}">
                <a16:creationId xmlns:a16="http://schemas.microsoft.com/office/drawing/2014/main" id="{566D3F86-C66B-4E29-A788-25B4F057C5EF}"/>
              </a:ext>
            </a:extLst>
          </p:cNvPr>
          <p:cNvGrpSpPr/>
          <p:nvPr/>
        </p:nvGrpSpPr>
        <p:grpSpPr>
          <a:xfrm>
            <a:off x="484071" y="4038833"/>
            <a:ext cx="493729" cy="517667"/>
            <a:chOff x="5961125" y="1623900"/>
            <a:chExt cx="427450" cy="448175"/>
          </a:xfrm>
        </p:grpSpPr>
        <p:sp>
          <p:nvSpPr>
            <p:cNvPr id="73" name="Google Shape;593;p43">
              <a:extLst>
                <a:ext uri="{FF2B5EF4-FFF2-40B4-BE49-F238E27FC236}">
                  <a16:creationId xmlns:a16="http://schemas.microsoft.com/office/drawing/2014/main" id="{2A2CC762-9CBD-4EE6-A4C9-ADD78CD7C063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94;p43">
              <a:extLst>
                <a:ext uri="{FF2B5EF4-FFF2-40B4-BE49-F238E27FC236}">
                  <a16:creationId xmlns:a16="http://schemas.microsoft.com/office/drawing/2014/main" id="{08F9DE6B-CC6E-42EA-8932-F183DB0567C0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95;p43">
              <a:extLst>
                <a:ext uri="{FF2B5EF4-FFF2-40B4-BE49-F238E27FC236}">
                  <a16:creationId xmlns:a16="http://schemas.microsoft.com/office/drawing/2014/main" id="{361673DE-999B-4636-9B14-4EE8219E30F3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96;p43">
              <a:extLst>
                <a:ext uri="{FF2B5EF4-FFF2-40B4-BE49-F238E27FC236}">
                  <a16:creationId xmlns:a16="http://schemas.microsoft.com/office/drawing/2014/main" id="{879F31AD-F254-471B-8880-C2567B711272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97;p43">
              <a:extLst>
                <a:ext uri="{FF2B5EF4-FFF2-40B4-BE49-F238E27FC236}">
                  <a16:creationId xmlns:a16="http://schemas.microsoft.com/office/drawing/2014/main" id="{9725533E-9004-4A93-AA5D-C59010430C4B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98;p43">
              <a:extLst>
                <a:ext uri="{FF2B5EF4-FFF2-40B4-BE49-F238E27FC236}">
                  <a16:creationId xmlns:a16="http://schemas.microsoft.com/office/drawing/2014/main" id="{EFF3F6C8-C308-4796-8B6C-5A499F3B22C3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99;p43">
              <a:extLst>
                <a:ext uri="{FF2B5EF4-FFF2-40B4-BE49-F238E27FC236}">
                  <a16:creationId xmlns:a16="http://schemas.microsoft.com/office/drawing/2014/main" id="{F608F82A-BEDF-4012-A824-65BF46AA037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355</Words>
  <Application>Microsoft Office PowerPoint</Application>
  <PresentationFormat>Presentazione su schermo (16:9)</PresentationFormat>
  <Paragraphs>103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Nunito Sans</vt:lpstr>
      <vt:lpstr>Arial</vt:lpstr>
      <vt:lpstr>Calibri</vt:lpstr>
      <vt:lpstr>Georgia</vt:lpstr>
      <vt:lpstr>Ulysses template</vt:lpstr>
      <vt:lpstr>myHealth    ADVANCED SOFTWARE ENGINEERING PROJECT WORK</vt:lpstr>
      <vt:lpstr>About us</vt:lpstr>
      <vt:lpstr>SUMMARY</vt:lpstr>
      <vt:lpstr>1. INTRODUCTION AND MOTIVATION</vt:lpstr>
      <vt:lpstr>Introduction and motivation</vt:lpstr>
      <vt:lpstr>Some number about eHealth </vt:lpstr>
      <vt:lpstr>A possible scenario</vt:lpstr>
      <vt:lpstr>2. MYHEALTH MAIN FEATURES</vt:lpstr>
      <vt:lpstr>In a nutshell</vt:lpstr>
      <vt:lpstr>Exploring funtionalities</vt:lpstr>
      <vt:lpstr>App GUI</vt:lpstr>
      <vt:lpstr>App GUI</vt:lpstr>
      <vt:lpstr>Our process is easy</vt:lpstr>
      <vt:lpstr>3. ARCHITECURE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4. TESTS</vt:lpstr>
      <vt:lpstr>Some test case</vt:lpstr>
      <vt:lpstr>CONCLUSIONS AND FUTURE WORKS</vt:lpstr>
      <vt:lpstr>Conclusions and 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ENGINEER PROJECT WORK</dc:title>
  <cp:lastModifiedBy>luigi.bisceglia94@gmail.com</cp:lastModifiedBy>
  <cp:revision>68</cp:revision>
  <dcterms:modified xsi:type="dcterms:W3CDTF">2019-01-09T11:58:25Z</dcterms:modified>
</cp:coreProperties>
</file>